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7" r:id="rId2"/>
    <p:sldId id="368" r:id="rId3"/>
    <p:sldId id="309" r:id="rId4"/>
    <p:sldId id="310" r:id="rId5"/>
    <p:sldId id="312" r:id="rId6"/>
    <p:sldId id="323" r:id="rId7"/>
    <p:sldId id="313" r:id="rId8"/>
    <p:sldId id="314" r:id="rId9"/>
    <p:sldId id="315" r:id="rId10"/>
    <p:sldId id="316" r:id="rId11"/>
    <p:sldId id="317" r:id="rId12"/>
    <p:sldId id="318" r:id="rId13"/>
    <p:sldId id="319" r:id="rId14"/>
    <p:sldId id="320" r:id="rId15"/>
    <p:sldId id="321" r:id="rId16"/>
    <p:sldId id="322" r:id="rId17"/>
    <p:sldId id="324" r:id="rId18"/>
    <p:sldId id="325" r:id="rId19"/>
    <p:sldId id="326" r:id="rId20"/>
    <p:sldId id="327" r:id="rId21"/>
    <p:sldId id="328" r:id="rId22"/>
    <p:sldId id="329" r:id="rId23"/>
    <p:sldId id="330" r:id="rId24"/>
    <p:sldId id="331" r:id="rId25"/>
    <p:sldId id="332" r:id="rId26"/>
    <p:sldId id="333" r:id="rId27"/>
    <p:sldId id="335" r:id="rId28"/>
    <p:sldId id="334" r:id="rId29"/>
    <p:sldId id="336" r:id="rId30"/>
    <p:sldId id="337" r:id="rId31"/>
    <p:sldId id="338" r:id="rId32"/>
    <p:sldId id="339" r:id="rId33"/>
    <p:sldId id="341" r:id="rId34"/>
    <p:sldId id="343" r:id="rId35"/>
    <p:sldId id="345" r:id="rId36"/>
    <p:sldId id="346" r:id="rId37"/>
    <p:sldId id="347" r:id="rId38"/>
    <p:sldId id="348" r:id="rId39"/>
    <p:sldId id="349" r:id="rId40"/>
    <p:sldId id="369" r:id="rId41"/>
    <p:sldId id="370" r:id="rId42"/>
    <p:sldId id="371" r:id="rId43"/>
    <p:sldId id="372" r:id="rId44"/>
    <p:sldId id="373" r:id="rId45"/>
    <p:sldId id="374" r:id="rId46"/>
    <p:sldId id="375" r:id="rId47"/>
    <p:sldId id="376" r:id="rId48"/>
    <p:sldId id="377" r:id="rId49"/>
    <p:sldId id="350" r:id="rId50"/>
    <p:sldId id="360" r:id="rId51"/>
    <p:sldId id="361" r:id="rId52"/>
    <p:sldId id="362" r:id="rId53"/>
    <p:sldId id="363" r:id="rId54"/>
    <p:sldId id="365" r:id="rId55"/>
    <p:sldId id="367" r:id="rId56"/>
    <p:sldId id="351" r:id="rId57"/>
    <p:sldId id="378" r:id="rId5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0" y="552"/>
      </p:cViewPr>
      <p:guideLst>
        <p:guide orient="horz" pos="2160"/>
        <p:guide pos="3840"/>
      </p:guideLst>
    </p:cSldViewPr>
  </p:slideViewPr>
  <p:notesTextViewPr>
    <p:cViewPr>
      <p:scale>
        <a:sx n="1" d="1"/>
        <a:sy n="1" d="1"/>
      </p:scale>
      <p:origin x="0" y="0"/>
    </p:cViewPr>
  </p:notesTextViewPr>
  <p:sorterViewPr>
    <p:cViewPr varScale="1">
      <p:scale>
        <a:sx n="1" d="1"/>
        <a:sy n="1" d="1"/>
      </p:scale>
      <p:origin x="0" y="-1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F90C4EF-7131-40C1-9A94-DBD565C9DA14}" type="datetimeFigureOut">
              <a:rPr lang="en-GB" smtClean="0"/>
              <a:t>31/05/2018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0F1A7F4-761F-428B-916A-2DEBCDE9D174}" type="slidenum">
              <a:rPr lang="en-GB" smtClean="0"/>
              <a:t>‹#›</a:t>
            </a:fld>
            <a:endParaRPr lang="en-GB"/>
          </a:p>
        </p:txBody>
      </p:sp>
    </p:spTree>
    <p:extLst>
      <p:ext uri="{BB962C8B-B14F-4D97-AF65-F5344CB8AC3E}">
        <p14:creationId xmlns:p14="http://schemas.microsoft.com/office/powerpoint/2010/main" val="95823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39E068E-4A41-4402-8021-BE9D3ED8C42F}" type="datetimeFigureOut">
              <a:rPr lang="en-GB" smtClean="0"/>
              <a:t>31/05/2018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C9DD411-0814-49F0-9898-63510E7E72DF}" type="slidenum">
              <a:rPr lang="en-GB" smtClean="0"/>
              <a:t>‹#›</a:t>
            </a:fld>
            <a:endParaRPr lang="en-GB"/>
          </a:p>
        </p:txBody>
      </p:sp>
    </p:spTree>
    <p:extLst>
      <p:ext uri="{BB962C8B-B14F-4D97-AF65-F5344CB8AC3E}">
        <p14:creationId xmlns:p14="http://schemas.microsoft.com/office/powerpoint/2010/main" val="428039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33</a:t>
            </a:fld>
            <a:endParaRPr lang="en-GB"/>
          </a:p>
        </p:txBody>
      </p:sp>
    </p:spTree>
    <p:extLst>
      <p:ext uri="{BB962C8B-B14F-4D97-AF65-F5344CB8AC3E}">
        <p14:creationId xmlns:p14="http://schemas.microsoft.com/office/powerpoint/2010/main" val="270597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906357" y="4715153"/>
            <a:ext cx="4984961" cy="4466987"/>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Helvetica Neue"/>
              <a:buNone/>
            </a:pPr>
            <a:endParaRPr sz="1800" b="0" i="0" u="none" strike="noStrike" cap="none">
              <a:latin typeface="Helvetica Neue"/>
              <a:ea typeface="Helvetica Neue"/>
              <a:cs typeface="Helvetica Neue"/>
              <a:sym typeface="Helvetica Neue"/>
            </a:endParaRPr>
          </a:p>
        </p:txBody>
      </p:sp>
      <p:sp>
        <p:nvSpPr>
          <p:cNvPr id="92" name="Shape 9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52288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906357" y="4715153"/>
            <a:ext cx="4984961" cy="4466987"/>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Helvetica Neue"/>
              <a:buNone/>
            </a:pPr>
            <a:endParaRPr sz="1800" b="0" i="0" u="none" strike="noStrike" cap="none">
              <a:latin typeface="Helvetica Neue"/>
              <a:ea typeface="Helvetica Neue"/>
              <a:cs typeface="Helvetica Neue"/>
              <a:sym typeface="Helvetica Neue"/>
            </a:endParaRPr>
          </a:p>
        </p:txBody>
      </p:sp>
      <p:sp>
        <p:nvSpPr>
          <p:cNvPr id="104" name="Shape 10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7965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79768" y="4715153"/>
            <a:ext cx="543813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Lato"/>
              <a:buNone/>
            </a:pPr>
            <a:endParaRPr lang="en-US" sz="2400" b="0" i="0" u="none" strike="noStrike" cap="none" dirty="0">
              <a:solidFill>
                <a:schemeClr val="dk1"/>
              </a:solidFill>
              <a:latin typeface="Lato"/>
              <a:ea typeface="Lato"/>
              <a:cs typeface="Lato"/>
              <a:sym typeface="Lato"/>
            </a:endParaRPr>
          </a:p>
        </p:txBody>
      </p:sp>
      <p:sp>
        <p:nvSpPr>
          <p:cNvPr id="155" name="Shape 155"/>
          <p:cNvSpPr txBox="1">
            <a:spLocks noGrp="1"/>
          </p:cNvSpPr>
          <p:nvPr>
            <p:ph type="sldNum" idx="12"/>
          </p:nvPr>
        </p:nvSpPr>
        <p:spPr>
          <a:xfrm>
            <a:off x="3850442" y="9428583"/>
            <a:ext cx="2945658" cy="496332"/>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Lato"/>
              <a:buNone/>
            </a:pPr>
            <a:fld id="{00000000-1234-1234-1234-123412341234}" type="slidenum">
              <a:rPr lang="en-US" sz="1200" b="0" i="0" u="none" strike="noStrike" cap="none">
                <a:solidFill>
                  <a:schemeClr val="dk1"/>
                </a:solidFill>
                <a:latin typeface="Lato"/>
                <a:ea typeface="Lato"/>
                <a:cs typeface="Lato"/>
                <a:sym typeface="Lato"/>
              </a:rPr>
              <a:t>48</a:t>
            </a:fld>
            <a:endParaRPr lang="en-US" sz="1200" b="0" i="0" u="none" strike="noStrike" cap="none">
              <a:solidFill>
                <a:schemeClr val="dk1"/>
              </a:solidFill>
              <a:latin typeface="Lato"/>
              <a:ea typeface="Lato"/>
              <a:cs typeface="Lato"/>
              <a:sym typeface="Lato"/>
            </a:endParaRPr>
          </a:p>
        </p:txBody>
      </p:sp>
    </p:spTree>
    <p:extLst>
      <p:ext uri="{BB962C8B-B14F-4D97-AF65-F5344CB8AC3E}">
        <p14:creationId xmlns:p14="http://schemas.microsoft.com/office/powerpoint/2010/main" val="375315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49</a:t>
            </a:fld>
            <a:endParaRPr lang="en-GB"/>
          </a:p>
        </p:txBody>
      </p:sp>
    </p:spTree>
    <p:extLst>
      <p:ext uri="{BB962C8B-B14F-4D97-AF65-F5344CB8AC3E}">
        <p14:creationId xmlns:p14="http://schemas.microsoft.com/office/powerpoint/2010/main" val="3176732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50</a:t>
            </a:fld>
            <a:endParaRPr lang="en-GB"/>
          </a:p>
        </p:txBody>
      </p:sp>
    </p:spTree>
    <p:extLst>
      <p:ext uri="{BB962C8B-B14F-4D97-AF65-F5344CB8AC3E}">
        <p14:creationId xmlns:p14="http://schemas.microsoft.com/office/powerpoint/2010/main" val="3757045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51</a:t>
            </a:fld>
            <a:endParaRPr lang="en-GB"/>
          </a:p>
        </p:txBody>
      </p:sp>
    </p:spTree>
    <p:extLst>
      <p:ext uri="{BB962C8B-B14F-4D97-AF65-F5344CB8AC3E}">
        <p14:creationId xmlns:p14="http://schemas.microsoft.com/office/powerpoint/2010/main" val="177317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52</a:t>
            </a:fld>
            <a:endParaRPr lang="en-GB"/>
          </a:p>
        </p:txBody>
      </p:sp>
    </p:spTree>
    <p:extLst>
      <p:ext uri="{BB962C8B-B14F-4D97-AF65-F5344CB8AC3E}">
        <p14:creationId xmlns:p14="http://schemas.microsoft.com/office/powerpoint/2010/main" val="356794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53</a:t>
            </a:fld>
            <a:endParaRPr lang="en-GB"/>
          </a:p>
        </p:txBody>
      </p:sp>
    </p:spTree>
    <p:extLst>
      <p:ext uri="{BB962C8B-B14F-4D97-AF65-F5344CB8AC3E}">
        <p14:creationId xmlns:p14="http://schemas.microsoft.com/office/powerpoint/2010/main" val="2975367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54</a:t>
            </a:fld>
            <a:endParaRPr lang="en-GB"/>
          </a:p>
        </p:txBody>
      </p:sp>
    </p:spTree>
    <p:extLst>
      <p:ext uri="{BB962C8B-B14F-4D97-AF65-F5344CB8AC3E}">
        <p14:creationId xmlns:p14="http://schemas.microsoft.com/office/powerpoint/2010/main" val="271160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55</a:t>
            </a:fld>
            <a:endParaRPr lang="en-GB"/>
          </a:p>
        </p:txBody>
      </p:sp>
    </p:spTree>
    <p:extLst>
      <p:ext uri="{BB962C8B-B14F-4D97-AF65-F5344CB8AC3E}">
        <p14:creationId xmlns:p14="http://schemas.microsoft.com/office/powerpoint/2010/main" val="98148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rPr>
              <a:t>In particular there is no longer a group of pupils not participating with the potential to disrupt the learning of those who are.</a:t>
            </a:r>
          </a:p>
          <a:p>
            <a:pPr marL="457200" indent="-457200">
              <a:buFont typeface="Arial" panose="020B0604020202020204" pitchFamily="34" charset="0"/>
              <a:buChar char="•"/>
            </a:pPr>
            <a:r>
              <a:rPr lang="en-GB" sz="1200" dirty="0" smtClean="0">
                <a:solidFill>
                  <a:schemeClr val="tx2"/>
                </a:solidFill>
              </a:rPr>
              <a:t>Additionally many pupils who have not been able to fully participate have commented on how the have enjoyed participating in a different aspect, such as; refereeing, score keeping or evaluating others' performances.</a:t>
            </a:r>
          </a:p>
          <a:p>
            <a:r>
              <a:rPr lang="en-GB" sz="1200" dirty="0" smtClean="0">
                <a:solidFill>
                  <a:schemeClr val="tx2"/>
                </a:solidFill>
              </a:rPr>
              <a:t> </a:t>
            </a:r>
          </a:p>
          <a:p>
            <a:pPr marL="457200" indent="-457200">
              <a:buFont typeface="Arial" panose="020B0604020202020204" pitchFamily="34" charset="0"/>
              <a:buChar char="•"/>
            </a:pPr>
            <a:r>
              <a:rPr lang="en-GB" sz="1200" dirty="0" smtClean="0">
                <a:solidFill>
                  <a:schemeClr val="tx2"/>
                </a:solidFill>
              </a:rPr>
              <a:t>We ask for your full support in this matter.</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34</a:t>
            </a:fld>
            <a:endParaRPr lang="en-GB"/>
          </a:p>
        </p:txBody>
      </p:sp>
    </p:spTree>
    <p:extLst>
      <p:ext uri="{BB962C8B-B14F-4D97-AF65-F5344CB8AC3E}">
        <p14:creationId xmlns:p14="http://schemas.microsoft.com/office/powerpoint/2010/main" val="674427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56</a:t>
            </a:fld>
            <a:endParaRPr lang="en-GB"/>
          </a:p>
        </p:txBody>
      </p:sp>
    </p:spTree>
    <p:extLst>
      <p:ext uri="{BB962C8B-B14F-4D97-AF65-F5344CB8AC3E}">
        <p14:creationId xmlns:p14="http://schemas.microsoft.com/office/powerpoint/2010/main" val="370402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57</a:t>
            </a:fld>
            <a:endParaRPr lang="en-GB"/>
          </a:p>
        </p:txBody>
      </p:sp>
    </p:spTree>
    <p:extLst>
      <p:ext uri="{BB962C8B-B14F-4D97-AF65-F5344CB8AC3E}">
        <p14:creationId xmlns:p14="http://schemas.microsoft.com/office/powerpoint/2010/main" val="349135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do not accept notes from parents or carers excusing pupils from participation in all PE activities.</a:t>
            </a:r>
          </a:p>
          <a:p>
            <a:pPr marL="457200" indent="-457200">
              <a:buFont typeface="Arial" panose="020B0604020202020204" pitchFamily="34" charset="0"/>
              <a:buChar char="•"/>
            </a:pPr>
            <a:endPar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expect that every pupil will bring their PE kit to school, change into their PE kit and then discuss what level of participation they can contribute with the class teacher at the start of the lesson. </a:t>
            </a:r>
          </a:p>
          <a:p>
            <a:endParaRPr lang="en-GB" dirty="0"/>
          </a:p>
        </p:txBody>
      </p:sp>
      <p:sp>
        <p:nvSpPr>
          <p:cNvPr id="4" name="Slide Number Placeholder 3"/>
          <p:cNvSpPr>
            <a:spLocks noGrp="1"/>
          </p:cNvSpPr>
          <p:nvPr>
            <p:ph type="sldNum" sz="quarter" idx="10"/>
          </p:nvPr>
        </p:nvSpPr>
        <p:spPr/>
        <p:txBody>
          <a:bodyPr/>
          <a:lstStyle/>
          <a:p>
            <a:fld id="{3C9DD411-0814-49F0-9898-63510E7E72DF}" type="slidenum">
              <a:rPr lang="en-GB" smtClean="0"/>
              <a:t>39</a:t>
            </a:fld>
            <a:endParaRPr lang="en-GB"/>
          </a:p>
        </p:txBody>
      </p:sp>
    </p:spTree>
    <p:extLst>
      <p:ext uri="{BB962C8B-B14F-4D97-AF65-F5344CB8AC3E}">
        <p14:creationId xmlns:p14="http://schemas.microsoft.com/office/powerpoint/2010/main" val="329502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906357" y="4715153"/>
            <a:ext cx="4984961" cy="4466987"/>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Helvetica Neue"/>
              <a:buNone/>
            </a:pPr>
            <a:endParaRPr sz="1800" b="0" i="0" u="none" strike="noStrike" cap="none">
              <a:latin typeface="Helvetica Neue"/>
              <a:ea typeface="Helvetica Neue"/>
              <a:cs typeface="Helvetica Neue"/>
              <a:sym typeface="Helvetica Neue"/>
            </a:endParaRPr>
          </a:p>
        </p:txBody>
      </p:sp>
      <p:sp>
        <p:nvSpPr>
          <p:cNvPr id="59" name="Shape 5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01965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906357" y="4715153"/>
            <a:ext cx="4984961" cy="4466987"/>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Helvetica Neue"/>
              <a:buNone/>
            </a:pPr>
            <a:endParaRPr sz="1800" b="0" i="0" u="none" strike="noStrike" cap="none">
              <a:latin typeface="Helvetica Neue"/>
              <a:ea typeface="Helvetica Neue"/>
              <a:cs typeface="Helvetica Neue"/>
              <a:sym typeface="Helvetica Neue"/>
            </a:endParaRPr>
          </a:p>
        </p:txBody>
      </p:sp>
      <p:sp>
        <p:nvSpPr>
          <p:cNvPr id="66" name="Shape 6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70109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906357" y="4715153"/>
            <a:ext cx="4984961" cy="4466987"/>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Helvetica Neue"/>
              <a:buNone/>
            </a:pPr>
            <a:endParaRPr sz="1800" b="0" i="0" u="none" strike="noStrike" cap="none">
              <a:latin typeface="Helvetica Neue"/>
              <a:ea typeface="Helvetica Neue"/>
              <a:cs typeface="Helvetica Neue"/>
              <a:sym typeface="Helvetica Neue"/>
            </a:endParaRPr>
          </a:p>
        </p:txBody>
      </p:sp>
      <p:sp>
        <p:nvSpPr>
          <p:cNvPr id="66" name="Shape 6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2997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06357" y="4715153"/>
            <a:ext cx="4984961" cy="4466987"/>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Helvetica Neue"/>
              <a:buNone/>
            </a:pPr>
            <a:endParaRPr sz="1800" b="0" i="0" u="none" strike="noStrike" cap="none">
              <a:latin typeface="Helvetica Neue"/>
              <a:ea typeface="Helvetica Neue"/>
              <a:cs typeface="Helvetica Neue"/>
              <a:sym typeface="Helvetica Neue"/>
            </a:endParaRPr>
          </a:p>
        </p:txBody>
      </p:sp>
      <p:sp>
        <p:nvSpPr>
          <p:cNvPr id="115" name="Shape 11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0364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06357" y="4715153"/>
            <a:ext cx="4984961" cy="4466987"/>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Helvetica Neue"/>
              <a:buNone/>
            </a:pPr>
            <a:endParaRPr sz="1800" b="0" i="0" u="none" strike="noStrike" cap="none">
              <a:latin typeface="Helvetica Neue"/>
              <a:ea typeface="Helvetica Neue"/>
              <a:cs typeface="Helvetica Neue"/>
              <a:sym typeface="Helvetica Neue"/>
            </a:endParaRPr>
          </a:p>
        </p:txBody>
      </p:sp>
      <p:sp>
        <p:nvSpPr>
          <p:cNvPr id="75" name="Shape 7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25366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79768" y="4715153"/>
            <a:ext cx="5438139" cy="4466987"/>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Lato"/>
              <a:buNone/>
            </a:pPr>
            <a:endParaRPr sz="2400" b="0" i="0" u="none" strike="noStrike" cap="none">
              <a:solidFill>
                <a:schemeClr val="dk1"/>
              </a:solidFill>
              <a:latin typeface="Lato"/>
              <a:ea typeface="Lato"/>
              <a:cs typeface="Lato"/>
              <a:sym typeface="Lato"/>
            </a:endParaRPr>
          </a:p>
        </p:txBody>
      </p:sp>
      <p:sp>
        <p:nvSpPr>
          <p:cNvPr id="82" name="Shape 8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3405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032CD7-262D-40F4-8272-A11B7042C53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139910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032CD7-262D-40F4-8272-A11B7042C53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1740292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032CD7-262D-40F4-8272-A11B7042C53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4219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Shape 24"/>
        <p:cNvGrpSpPr/>
        <p:nvPr/>
      </p:nvGrpSpPr>
      <p:grpSpPr>
        <a:xfrm>
          <a:off x="0" y="0"/>
          <a:ext cx="0" cy="0"/>
          <a:chOff x="0" y="0"/>
          <a:chExt cx="0" cy="0"/>
        </a:xfrm>
      </p:grpSpPr>
      <p:sp>
        <p:nvSpPr>
          <p:cNvPr id="25" name="Shape 25"/>
          <p:cNvSpPr/>
          <p:nvPr/>
        </p:nvSpPr>
        <p:spPr>
          <a:xfrm>
            <a:off x="-9669" y="-6297"/>
            <a:ext cx="12211338" cy="6854430"/>
          </a:xfrm>
          <a:prstGeom prst="rect">
            <a:avLst/>
          </a:prstGeom>
          <a:solidFill>
            <a:srgbClr val="F4F6F6"/>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Helvetica Neue Light"/>
              <a:buNone/>
            </a:pPr>
            <a:endParaRPr sz="1600" b="0" i="0" u="none" strike="noStrike" cap="none">
              <a:solidFill>
                <a:srgbClr val="FFFFFF"/>
              </a:solidFill>
              <a:latin typeface="Helvetica Neue Light"/>
              <a:ea typeface="Helvetica Neue Light"/>
              <a:cs typeface="Helvetica Neue Light"/>
              <a:sym typeface="Helvetica Neue Light"/>
            </a:endParaRPr>
          </a:p>
        </p:txBody>
      </p:sp>
      <p:pic>
        <p:nvPicPr>
          <p:cNvPr id="26" name="Shape 26" descr="satchel strip.png"/>
          <p:cNvPicPr preferRelativeResize="0"/>
          <p:nvPr/>
        </p:nvPicPr>
        <p:blipFill rotWithShape="1">
          <a:blip r:embed="rId2">
            <a:alphaModFix/>
          </a:blip>
          <a:srcRect/>
          <a:stretch/>
        </p:blipFill>
        <p:spPr>
          <a:xfrm>
            <a:off x="-4588" y="6791684"/>
            <a:ext cx="12201175" cy="71111"/>
          </a:xfrm>
          <a:prstGeom prst="rect">
            <a:avLst/>
          </a:prstGeom>
          <a:noFill/>
          <a:ln>
            <a:noFill/>
          </a:ln>
        </p:spPr>
      </p:pic>
      <p:pic>
        <p:nvPicPr>
          <p:cNvPr id="27" name="Shape 27" descr="satchel together_2@3x.png"/>
          <p:cNvPicPr preferRelativeResize="0"/>
          <p:nvPr/>
        </p:nvPicPr>
        <p:blipFill rotWithShape="1">
          <a:blip r:embed="rId3">
            <a:alphaModFix/>
          </a:blip>
          <a:srcRect/>
          <a:stretch/>
        </p:blipFill>
        <p:spPr>
          <a:xfrm>
            <a:off x="4875137" y="5403132"/>
            <a:ext cx="2441726" cy="780647"/>
          </a:xfrm>
          <a:prstGeom prst="rect">
            <a:avLst/>
          </a:prstGeom>
          <a:noFill/>
          <a:ln>
            <a:noFill/>
          </a:ln>
        </p:spPr>
      </p:pic>
      <p:sp>
        <p:nvSpPr>
          <p:cNvPr id="28" name="Shape 28"/>
          <p:cNvSpPr/>
          <p:nvPr/>
        </p:nvSpPr>
        <p:spPr>
          <a:xfrm>
            <a:off x="-9669" y="1786"/>
            <a:ext cx="12211338" cy="4737557"/>
          </a:xfrm>
          <a:prstGeom prst="rect">
            <a:avLst/>
          </a:prstGeom>
          <a:solidFill>
            <a:srgbClr val="33495F"/>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29" name="Shape 29"/>
          <p:cNvSpPr txBox="1">
            <a:spLocks noGrp="1"/>
          </p:cNvSpPr>
          <p:nvPr>
            <p:ph type="sldNum" idx="12"/>
          </p:nvPr>
        </p:nvSpPr>
        <p:spPr>
          <a:xfrm>
            <a:off x="8593095" y="6288594"/>
            <a:ext cx="143130" cy="132461"/>
          </a:xfrm>
          <a:prstGeom prst="rect">
            <a:avLst/>
          </a:prstGeom>
          <a:noFill/>
          <a:ln>
            <a:noFill/>
          </a:ln>
        </p:spPr>
        <p:txBody>
          <a:bodyPr lIns="22825" tIns="22825" rIns="22825" bIns="22825" anchor="ctr" anchorCtr="0">
            <a:noAutofit/>
          </a:bodyPr>
          <a:lstStyle/>
          <a:p>
            <a:pPr marL="0" marR="0" lvl="0" indent="0" algn="r" rtl="0">
              <a:lnSpc>
                <a:spcPct val="100000"/>
              </a:lnSpc>
              <a:spcBef>
                <a:spcPts val="0"/>
              </a:spcBef>
              <a:spcAft>
                <a:spcPts val="0"/>
              </a:spcAft>
              <a:buClr>
                <a:srgbClr val="4D4D4D"/>
              </a:buClr>
              <a:buSzPct val="25000"/>
              <a:buFont typeface="Helvetica Neue"/>
              <a:buNone/>
            </a:pPr>
            <a:fld id="{00000000-1234-1234-1234-123412341234}" type="slidenum">
              <a:rPr lang="en-US" sz="600" b="0" i="0" u="none" strike="noStrike" cap="none">
                <a:solidFill>
                  <a:srgbClr val="4D4D4D"/>
                </a:solidFill>
                <a:latin typeface="Helvetica Neue"/>
                <a:ea typeface="Helvetica Neue"/>
                <a:cs typeface="Helvetica Neue"/>
                <a:sym typeface="Helvetica Neue"/>
              </a:rPr>
              <a:t>‹#›</a:t>
            </a:fld>
            <a:endParaRPr lang="en-US" sz="600" b="0" i="0" u="none" strike="noStrike" cap="none">
              <a:solidFill>
                <a:srgbClr val="4D4D4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0097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End">
    <p:spTree>
      <p:nvGrpSpPr>
        <p:cNvPr id="1" name="Shape 30"/>
        <p:cNvGrpSpPr/>
        <p:nvPr/>
      </p:nvGrpSpPr>
      <p:grpSpPr>
        <a:xfrm>
          <a:off x="0" y="0"/>
          <a:ext cx="0" cy="0"/>
          <a:chOff x="0" y="0"/>
          <a:chExt cx="0" cy="0"/>
        </a:xfrm>
      </p:grpSpPr>
      <p:sp>
        <p:nvSpPr>
          <p:cNvPr id="31" name="Shape 31"/>
          <p:cNvSpPr/>
          <p:nvPr/>
        </p:nvSpPr>
        <p:spPr>
          <a:xfrm>
            <a:off x="-9669" y="1785"/>
            <a:ext cx="12211338" cy="6854430"/>
          </a:xfrm>
          <a:prstGeom prst="rect">
            <a:avLst/>
          </a:prstGeom>
          <a:solidFill>
            <a:srgbClr val="F4F6F6"/>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Helvetica Neue Light"/>
              <a:buNone/>
            </a:pPr>
            <a:endParaRPr sz="1600" b="0" i="0" u="none" strike="noStrike" cap="none">
              <a:solidFill>
                <a:srgbClr val="FFFFFF"/>
              </a:solidFill>
              <a:latin typeface="Helvetica Neue Light"/>
              <a:ea typeface="Helvetica Neue Light"/>
              <a:cs typeface="Helvetica Neue Light"/>
              <a:sym typeface="Helvetica Neue Light"/>
            </a:endParaRPr>
          </a:p>
        </p:txBody>
      </p:sp>
      <p:pic>
        <p:nvPicPr>
          <p:cNvPr id="32" name="Shape 32" descr="satchel strip.png"/>
          <p:cNvPicPr preferRelativeResize="0"/>
          <p:nvPr/>
        </p:nvPicPr>
        <p:blipFill rotWithShape="1">
          <a:blip r:embed="rId2">
            <a:alphaModFix/>
          </a:blip>
          <a:srcRect/>
          <a:stretch/>
        </p:blipFill>
        <p:spPr>
          <a:xfrm>
            <a:off x="-9669" y="6785071"/>
            <a:ext cx="12211338" cy="71142"/>
          </a:xfrm>
          <a:prstGeom prst="rect">
            <a:avLst/>
          </a:prstGeom>
          <a:noFill/>
          <a:ln>
            <a:noFill/>
          </a:ln>
        </p:spPr>
      </p:pic>
      <p:sp>
        <p:nvSpPr>
          <p:cNvPr id="33" name="Shape 33"/>
          <p:cNvSpPr txBox="1">
            <a:spLocks noGrp="1"/>
          </p:cNvSpPr>
          <p:nvPr>
            <p:ph type="sldNum" idx="12"/>
          </p:nvPr>
        </p:nvSpPr>
        <p:spPr>
          <a:xfrm>
            <a:off x="8593095" y="6288594"/>
            <a:ext cx="143130" cy="132461"/>
          </a:xfrm>
          <a:prstGeom prst="rect">
            <a:avLst/>
          </a:prstGeom>
          <a:noFill/>
          <a:ln>
            <a:noFill/>
          </a:ln>
        </p:spPr>
        <p:txBody>
          <a:bodyPr lIns="22825" tIns="22825" rIns="22825" bIns="22825" anchor="ctr" anchorCtr="0">
            <a:noAutofit/>
          </a:bodyPr>
          <a:lstStyle/>
          <a:p>
            <a:pPr marL="0" marR="0" lvl="0" indent="0" algn="r" rtl="0">
              <a:lnSpc>
                <a:spcPct val="100000"/>
              </a:lnSpc>
              <a:spcBef>
                <a:spcPts val="0"/>
              </a:spcBef>
              <a:spcAft>
                <a:spcPts val="0"/>
              </a:spcAft>
              <a:buClr>
                <a:srgbClr val="4D4D4D"/>
              </a:buClr>
              <a:buSzPct val="25000"/>
              <a:buFont typeface="Helvetica Neue"/>
              <a:buNone/>
            </a:pPr>
            <a:fld id="{00000000-1234-1234-1234-123412341234}" type="slidenum">
              <a:rPr lang="en-US" sz="600" b="0" i="0" u="none" strike="noStrike" cap="none">
                <a:solidFill>
                  <a:srgbClr val="4D4D4D"/>
                </a:solidFill>
                <a:latin typeface="Helvetica Neue"/>
                <a:ea typeface="Helvetica Neue"/>
                <a:cs typeface="Helvetica Neue"/>
                <a:sym typeface="Helvetica Neue"/>
              </a:rPr>
              <a:t>‹#›</a:t>
            </a:fld>
            <a:endParaRPr lang="en-US" sz="600" b="0" i="0" u="none" strike="noStrike" cap="none">
              <a:solidFill>
                <a:srgbClr val="4D4D4D"/>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7569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032CD7-262D-40F4-8272-A11B7042C53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345573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032CD7-262D-40F4-8272-A11B7042C53F}" type="datetimeFigureOut">
              <a:rPr lang="en-GB" smtClean="0"/>
              <a:t>31/05/2018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275940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032CD7-262D-40F4-8272-A11B7042C53F}" type="datetimeFigureOut">
              <a:rPr lang="en-GB" smtClean="0"/>
              <a:t>31/05/2018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326395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032CD7-262D-40F4-8272-A11B7042C53F}" type="datetimeFigureOut">
              <a:rPr lang="en-GB" smtClean="0"/>
              <a:t>31/05/2018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280333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032CD7-262D-40F4-8272-A11B7042C53F}" type="datetimeFigureOut">
              <a:rPr lang="en-GB" smtClean="0"/>
              <a:t>31/05/2018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183430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32CD7-262D-40F4-8272-A11B7042C53F}" type="datetimeFigureOut">
              <a:rPr lang="en-GB" smtClean="0"/>
              <a:t>31/05/2018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183410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032CD7-262D-40F4-8272-A11B7042C53F}" type="datetimeFigureOut">
              <a:rPr lang="en-GB" smtClean="0"/>
              <a:t>31/05/2018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634305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032CD7-262D-40F4-8272-A11B7042C53F}" type="datetimeFigureOut">
              <a:rPr lang="en-GB" smtClean="0"/>
              <a:t>31/05/2018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DBFFA4-270C-4EDF-BE20-F93FDF45EEDB}" type="slidenum">
              <a:rPr lang="en-GB" smtClean="0"/>
              <a:t>‹#›</a:t>
            </a:fld>
            <a:endParaRPr lang="en-GB"/>
          </a:p>
        </p:txBody>
      </p:sp>
    </p:spTree>
    <p:extLst>
      <p:ext uri="{BB962C8B-B14F-4D97-AF65-F5344CB8AC3E}">
        <p14:creationId xmlns:p14="http://schemas.microsoft.com/office/powerpoint/2010/main" val="419925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32CD7-262D-40F4-8272-A11B7042C53F}" type="datetimeFigureOut">
              <a:rPr lang="en-GB" smtClean="0"/>
              <a:t>31/05/2018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BFFA4-270C-4EDF-BE20-F93FDF45EEDB}" type="slidenum">
              <a:rPr lang="en-GB" smtClean="0"/>
              <a:t>‹#›</a:t>
            </a:fld>
            <a:endParaRPr lang="en-GB"/>
          </a:p>
        </p:txBody>
      </p:sp>
    </p:spTree>
    <p:extLst>
      <p:ext uri="{BB962C8B-B14F-4D97-AF65-F5344CB8AC3E}">
        <p14:creationId xmlns:p14="http://schemas.microsoft.com/office/powerpoint/2010/main" val="1232855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png"/><Relationship Id="rId7" Type="http://schemas.openxmlformats.org/officeDocument/2006/relationships/hyperlink" Target="https://www.google.co.uk/url?sa=i&amp;rct=j&amp;q=&amp;esrc=s&amp;source=images&amp;cd=&amp;cad=rja&amp;uact=8&amp;ved=0ahUKEwino_m5g-rTAhWCahoKHXEeC4AQjRwIBw&amp;url=https://armycadets.com/county/lothian-and-borders-battalion-acf/news/outreach-reaches-out-to-hawick-youngsters/&amp;psig=AFQjCNG_sedUlUij_kpilZPhVbtEBVBkcw&amp;ust=149466721873717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hyperlink" Target="https://www.google.co.uk/url?sa=i&amp;rct=j&amp;q=&amp;esrc=s&amp;source=images&amp;cd=&amp;cad=rja&amp;uact=8&amp;ved=0ahUKEwjjsOWAg-rTAhXJVxoKHdbmCH8QjRwIBw&amp;url=https://twitter.com/candgacf/status/626034932331204608&amp;psig=AFQjCNEjTKQYSB-3UK-ccISzWhMuHQ2LUQ&amp;ust=1494667091680929" TargetMode="External"/><Relationship Id="rId10" Type="http://schemas.openxmlformats.org/officeDocument/2006/relationships/image" Target="../media/image39.png"/><Relationship Id="rId4" Type="http://schemas.openxmlformats.org/officeDocument/2006/relationships/image" Target="../media/image31.png"/><Relationship Id="rId9"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endParaRPr lang="en-GB" sz="4800" dirty="0" smtClean="0"/>
          </a:p>
          <a:p>
            <a:pPr marL="0" indent="0" algn="ctr">
              <a:buNone/>
            </a:pPr>
            <a:r>
              <a:rPr lang="en-GB" sz="4800" b="1" dirty="0" smtClean="0"/>
              <a:t>Welcome to …</a:t>
            </a:r>
            <a:endParaRPr lang="en-GB" sz="4800" b="1" dirty="0"/>
          </a:p>
          <a:p>
            <a:pPr marL="0" indent="0" algn="ctr">
              <a:buNone/>
            </a:pPr>
            <a:r>
              <a:rPr lang="en-GB" sz="4800" b="1" dirty="0" err="1"/>
              <a:t>Broxburn</a:t>
            </a:r>
            <a:r>
              <a:rPr lang="en-GB" sz="4800" b="1" dirty="0"/>
              <a:t> Academy</a:t>
            </a:r>
          </a:p>
          <a:p>
            <a:pPr marL="0" indent="0" algn="ctr">
              <a:buNone/>
            </a:pPr>
            <a:endParaRPr lang="en-GB" dirty="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717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endParaRPr lang="en-GB" dirty="0" smtClean="0"/>
          </a:p>
          <a:p>
            <a:pPr marL="0" indent="0" algn="ctr">
              <a:buNone/>
            </a:pPr>
            <a:r>
              <a:rPr lang="en-GB" dirty="0" smtClean="0"/>
              <a:t>Mrs McKenzie</a:t>
            </a:r>
          </a:p>
          <a:p>
            <a:pPr marL="0" indent="0" algn="ctr">
              <a:buNone/>
            </a:pPr>
            <a:r>
              <a:rPr lang="en-GB" dirty="0" smtClean="0"/>
              <a:t>Principal Teacher Curriculum</a:t>
            </a:r>
          </a:p>
          <a:p>
            <a:pPr marL="0" indent="0" algn="ctr">
              <a:buNone/>
            </a:pPr>
            <a:r>
              <a:rPr lang="en-GB" dirty="0" smtClean="0"/>
              <a:t>Religious, moral and philosophical studies, and social subjects</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114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endParaRPr lang="en-GB" dirty="0" smtClean="0"/>
          </a:p>
          <a:p>
            <a:pPr marL="0" indent="0" algn="ctr">
              <a:buNone/>
            </a:pPr>
            <a:r>
              <a:rPr lang="en-GB" dirty="0" smtClean="0"/>
              <a:t>Mrs </a:t>
            </a:r>
            <a:r>
              <a:rPr lang="en-GB" dirty="0" err="1" smtClean="0"/>
              <a:t>Orrock</a:t>
            </a:r>
            <a:endParaRPr lang="en-GB" dirty="0" smtClean="0"/>
          </a:p>
          <a:p>
            <a:pPr marL="0" indent="0" algn="ctr">
              <a:buNone/>
            </a:pPr>
            <a:r>
              <a:rPr lang="en-GB" dirty="0" smtClean="0"/>
              <a:t>Principal Teacher Curriculum</a:t>
            </a:r>
          </a:p>
          <a:p>
            <a:pPr marL="0" indent="0" algn="ctr">
              <a:buNone/>
            </a:pPr>
            <a:r>
              <a:rPr lang="en-GB" dirty="0" smtClean="0"/>
              <a:t>English, modern languages and drama</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140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r>
              <a:rPr lang="en-GB" b="1" dirty="0" smtClean="0"/>
              <a:t>Support</a:t>
            </a:r>
          </a:p>
          <a:p>
            <a:pPr marL="0" indent="0" algn="ctr">
              <a:buNone/>
            </a:pPr>
            <a:endParaRPr lang="en-GB" dirty="0" smtClean="0"/>
          </a:p>
          <a:p>
            <a:pPr marL="0" indent="0" algn="ctr">
              <a:buNone/>
            </a:pPr>
            <a:r>
              <a:rPr lang="en-GB" dirty="0" smtClean="0"/>
              <a:t>Miss McGregor</a:t>
            </a:r>
          </a:p>
          <a:p>
            <a:pPr marL="0" indent="0" algn="ctr">
              <a:buNone/>
            </a:pPr>
            <a:r>
              <a:rPr lang="en-GB" dirty="0" smtClean="0"/>
              <a:t>Principal Teacher Curriculum</a:t>
            </a:r>
          </a:p>
          <a:p>
            <a:pPr marL="0" indent="0" algn="ctr">
              <a:buNone/>
            </a:pPr>
            <a:r>
              <a:rPr lang="en-GB" dirty="0" smtClean="0"/>
              <a:t>Pupil Support</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68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r>
              <a:rPr lang="en-GB" b="1" dirty="0" smtClean="0"/>
              <a:t>Support</a:t>
            </a:r>
          </a:p>
          <a:p>
            <a:pPr marL="0" indent="0" algn="ctr">
              <a:buNone/>
            </a:pPr>
            <a:endParaRPr lang="en-GB" dirty="0" smtClean="0"/>
          </a:p>
          <a:p>
            <a:pPr marL="0" indent="0" algn="ctr">
              <a:buNone/>
            </a:pPr>
            <a:r>
              <a:rPr lang="en-GB" dirty="0" smtClean="0"/>
              <a:t>Mr Thomson</a:t>
            </a:r>
          </a:p>
          <a:p>
            <a:pPr marL="0" indent="0" algn="ctr">
              <a:buNone/>
            </a:pPr>
            <a:r>
              <a:rPr lang="en-GB" dirty="0" smtClean="0"/>
              <a:t>Principal Teacher Curriculum</a:t>
            </a:r>
          </a:p>
          <a:p>
            <a:pPr marL="0" indent="0" algn="ctr">
              <a:buNone/>
            </a:pPr>
            <a:r>
              <a:rPr lang="en-GB" dirty="0" smtClean="0"/>
              <a:t>Additional Support Needs</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093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r>
              <a:rPr lang="en-GB" b="1" dirty="0" smtClean="0"/>
              <a:t>Support</a:t>
            </a:r>
          </a:p>
          <a:p>
            <a:pPr marL="0" indent="0" algn="ctr">
              <a:buNone/>
            </a:pPr>
            <a:endParaRPr lang="en-GB" dirty="0" smtClean="0"/>
          </a:p>
          <a:p>
            <a:pPr marL="0" indent="0" algn="ctr">
              <a:buNone/>
            </a:pPr>
            <a:r>
              <a:rPr lang="en-GB" dirty="0" smtClean="0"/>
              <a:t>Mr Shade</a:t>
            </a:r>
          </a:p>
          <a:p>
            <a:pPr marL="0" indent="0" algn="ctr">
              <a:buNone/>
            </a:pPr>
            <a:r>
              <a:rPr lang="en-GB" dirty="0" smtClean="0"/>
              <a:t>Principal Teacher Curriculum</a:t>
            </a:r>
          </a:p>
          <a:p>
            <a:pPr marL="0" indent="0" algn="ctr">
              <a:buNone/>
            </a:pPr>
            <a:r>
              <a:rPr lang="en-GB" dirty="0" smtClean="0"/>
              <a:t>Additional Support Needs</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074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r>
              <a:rPr lang="en-GB" b="1" dirty="0" smtClean="0"/>
              <a:t>Support</a:t>
            </a:r>
          </a:p>
          <a:p>
            <a:pPr marL="0" indent="0" algn="ctr">
              <a:buNone/>
            </a:pPr>
            <a:endParaRPr lang="en-GB" dirty="0" smtClean="0"/>
          </a:p>
          <a:p>
            <a:pPr marL="0" indent="0" algn="ctr">
              <a:buNone/>
            </a:pPr>
            <a:r>
              <a:rPr lang="en-GB" dirty="0" smtClean="0"/>
              <a:t>Miss Oliver</a:t>
            </a:r>
          </a:p>
          <a:p>
            <a:pPr marL="0" indent="0" algn="ctr">
              <a:buNone/>
            </a:pPr>
            <a:r>
              <a:rPr lang="en-GB" dirty="0" smtClean="0"/>
              <a:t>Pupil Support Manager</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010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The House System – Mrs Russell</a:t>
            </a:r>
          </a:p>
          <a:p>
            <a:pPr marL="0" indent="0" algn="ctr">
              <a:buNone/>
            </a:pPr>
            <a:endParaRPr lang="en-GB" dirty="0" smtClean="0"/>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p:nvPr/>
        </p:nvPicPr>
        <p:blipFill rotWithShape="1">
          <a:blip r:embed="rId7"/>
          <a:srcRect l="6430" t="9525" r="6420" b="13381"/>
          <a:stretch/>
        </p:blipFill>
        <p:spPr bwMode="auto">
          <a:xfrm>
            <a:off x="3848245" y="2449759"/>
            <a:ext cx="4250728" cy="2577696"/>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6658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Heads of House</a:t>
            </a:r>
          </a:p>
          <a:p>
            <a:pPr marL="0" indent="0" algn="ctr">
              <a:buNone/>
            </a:pPr>
            <a:endParaRPr lang="en-GB" dirty="0" smtClean="0"/>
          </a:p>
          <a:p>
            <a:pPr marL="0" indent="0" algn="ctr">
              <a:buNone/>
            </a:pPr>
            <a:r>
              <a:rPr lang="en-GB" dirty="0" err="1" smtClean="0"/>
              <a:t>Almondell</a:t>
            </a:r>
            <a:r>
              <a:rPr lang="en-GB" dirty="0" smtClean="0"/>
              <a:t> – Mr Daly</a:t>
            </a:r>
          </a:p>
          <a:p>
            <a:pPr marL="0" indent="0" algn="ctr">
              <a:buNone/>
            </a:pPr>
            <a:r>
              <a:rPr lang="en-GB" dirty="0" smtClean="0"/>
              <a:t>[Surnames A-D]</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698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Heads of House</a:t>
            </a:r>
          </a:p>
          <a:p>
            <a:pPr marL="0" indent="0" algn="ctr">
              <a:buNone/>
            </a:pPr>
            <a:endParaRPr lang="en-GB" dirty="0" smtClean="0"/>
          </a:p>
          <a:p>
            <a:pPr marL="0" indent="0" algn="ctr">
              <a:buNone/>
            </a:pPr>
            <a:r>
              <a:rPr lang="en-GB" dirty="0" smtClean="0"/>
              <a:t>Buchan – Mrs </a:t>
            </a:r>
            <a:r>
              <a:rPr lang="en-GB" dirty="0"/>
              <a:t>Robertson </a:t>
            </a:r>
            <a:endParaRPr lang="en-GB" dirty="0" smtClean="0"/>
          </a:p>
          <a:p>
            <a:pPr marL="0" indent="0" algn="ctr">
              <a:buNone/>
            </a:pPr>
            <a:r>
              <a:rPr lang="en-GB" dirty="0" smtClean="0"/>
              <a:t>[</a:t>
            </a:r>
            <a:r>
              <a:rPr lang="en-GB" dirty="0"/>
              <a:t>Surnames </a:t>
            </a:r>
            <a:r>
              <a:rPr lang="en-GB" dirty="0" smtClean="0"/>
              <a:t>E-L]</a:t>
            </a:r>
            <a:endParaRPr lang="en-GB" dirty="0"/>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4102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Heads of House</a:t>
            </a:r>
          </a:p>
          <a:p>
            <a:pPr marL="0" indent="0" algn="ctr">
              <a:buNone/>
            </a:pPr>
            <a:endParaRPr lang="en-GB" dirty="0" smtClean="0"/>
          </a:p>
          <a:p>
            <a:pPr marL="0" indent="0" algn="ctr">
              <a:buNone/>
            </a:pPr>
            <a:r>
              <a:rPr lang="en-GB" dirty="0" err="1" smtClean="0"/>
              <a:t>Cardross</a:t>
            </a:r>
            <a:r>
              <a:rPr lang="en-GB" dirty="0" smtClean="0"/>
              <a:t> – Mrs </a:t>
            </a:r>
            <a:r>
              <a:rPr lang="en-GB" dirty="0"/>
              <a:t>Scoular </a:t>
            </a:r>
            <a:r>
              <a:rPr lang="en-GB" dirty="0" smtClean="0"/>
              <a:t>/ Mr Baird</a:t>
            </a:r>
          </a:p>
          <a:p>
            <a:pPr marL="0" indent="0" algn="ctr">
              <a:buNone/>
            </a:pPr>
            <a:r>
              <a:rPr lang="en-GB" dirty="0" smtClean="0"/>
              <a:t>[Surnames M-Q]</a:t>
            </a:r>
            <a:endParaRPr lang="en-GB" dirty="0"/>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615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Senior Management Team </a:t>
            </a:r>
          </a:p>
          <a:p>
            <a:pPr marL="0" indent="0" algn="ctr">
              <a:buNone/>
            </a:pPr>
            <a:r>
              <a:rPr lang="en-GB" b="1" dirty="0" smtClean="0"/>
              <a:t>and Recent News from </a:t>
            </a:r>
            <a:r>
              <a:rPr lang="en-GB" b="1" dirty="0" err="1" smtClean="0"/>
              <a:t>Broxburn</a:t>
            </a:r>
            <a:r>
              <a:rPr lang="en-GB" b="1" dirty="0" smtClean="0"/>
              <a:t> Academy</a:t>
            </a:r>
          </a:p>
          <a:p>
            <a:pPr marL="0" indent="0" algn="ctr">
              <a:buNone/>
            </a:pPr>
            <a:endParaRPr lang="en-GB" dirty="0" smtClean="0"/>
          </a:p>
          <a:p>
            <a:pPr marL="0" indent="0" algn="ctr">
              <a:buNone/>
            </a:pPr>
            <a:r>
              <a:rPr lang="en-GB" dirty="0" smtClean="0"/>
              <a:t>Mr Reid</a:t>
            </a:r>
          </a:p>
          <a:p>
            <a:pPr marL="0" indent="0" algn="ctr">
              <a:buNone/>
            </a:pPr>
            <a:r>
              <a:rPr lang="en-GB" dirty="0" err="1" smtClean="0"/>
              <a:t>Headteacher</a:t>
            </a:r>
            <a:endParaRPr lang="en-GB" dirty="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438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Heads of House</a:t>
            </a:r>
          </a:p>
          <a:p>
            <a:pPr marL="0" indent="0" algn="ctr">
              <a:buNone/>
            </a:pPr>
            <a:endParaRPr lang="en-GB" dirty="0" smtClean="0"/>
          </a:p>
          <a:p>
            <a:pPr marL="0" indent="0" algn="ctr">
              <a:buNone/>
            </a:pPr>
            <a:r>
              <a:rPr lang="en-GB" dirty="0" err="1" smtClean="0"/>
              <a:t>Strathbrock</a:t>
            </a:r>
            <a:r>
              <a:rPr lang="en-GB" dirty="0" smtClean="0"/>
              <a:t> – Mrs </a:t>
            </a:r>
            <a:r>
              <a:rPr lang="en-GB" dirty="0"/>
              <a:t>Moonie </a:t>
            </a:r>
            <a:endParaRPr lang="en-GB" dirty="0" smtClean="0"/>
          </a:p>
          <a:p>
            <a:pPr marL="0" indent="0" algn="ctr">
              <a:buNone/>
            </a:pPr>
            <a:r>
              <a:rPr lang="en-GB" dirty="0" smtClean="0"/>
              <a:t>[</a:t>
            </a:r>
            <a:r>
              <a:rPr lang="en-GB" dirty="0"/>
              <a:t>Surnames </a:t>
            </a:r>
            <a:r>
              <a:rPr lang="en-GB" dirty="0" smtClean="0"/>
              <a:t>R-Z]</a:t>
            </a:r>
            <a:endParaRPr lang="en-GB" dirty="0"/>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35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Pupil Support Workers</a:t>
            </a:r>
          </a:p>
          <a:p>
            <a:pPr marL="0" indent="0" algn="ctr">
              <a:buNone/>
            </a:pPr>
            <a:endParaRPr lang="en-GB" dirty="0" smtClean="0"/>
          </a:p>
          <a:p>
            <a:pPr marL="0" indent="0" algn="ctr">
              <a:buNone/>
            </a:pPr>
            <a:r>
              <a:rPr lang="en-GB" dirty="0" smtClean="0"/>
              <a:t>Mrs Cameron</a:t>
            </a:r>
          </a:p>
          <a:p>
            <a:pPr marL="0" indent="0" algn="ctr">
              <a:buNone/>
            </a:pPr>
            <a:r>
              <a:rPr lang="en-GB" dirty="0" smtClean="0"/>
              <a:t>Mrs Collins</a:t>
            </a:r>
          </a:p>
          <a:p>
            <a:pPr marL="0" indent="0" algn="ctr">
              <a:buNone/>
            </a:pPr>
            <a:r>
              <a:rPr lang="en-GB" dirty="0" smtClean="0"/>
              <a:t>Miss </a:t>
            </a:r>
            <a:r>
              <a:rPr lang="en-GB" dirty="0" err="1" smtClean="0"/>
              <a:t>Lochrie</a:t>
            </a:r>
            <a:endParaRPr lang="en-GB" dirty="0" smtClean="0"/>
          </a:p>
          <a:p>
            <a:pPr marL="0" indent="0" algn="ctr">
              <a:buNone/>
            </a:pPr>
            <a:r>
              <a:rPr lang="en-GB" dirty="0" smtClean="0"/>
              <a:t>Mrs </a:t>
            </a:r>
            <a:r>
              <a:rPr lang="en-GB" dirty="0" err="1" smtClean="0"/>
              <a:t>Merrit</a:t>
            </a: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63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What to do when your child is going to be absent</a:t>
            </a:r>
            <a:r>
              <a:rPr lang="en-GB" dirty="0" smtClean="0"/>
              <a:t>:</a:t>
            </a:r>
          </a:p>
          <a:p>
            <a:pPr marL="0" indent="0" algn="ctr">
              <a:buNone/>
            </a:pPr>
            <a:endParaRPr lang="en-GB" dirty="0" smtClean="0"/>
          </a:p>
          <a:p>
            <a:pPr marL="0" indent="0" algn="ctr">
              <a:buNone/>
            </a:pPr>
            <a:r>
              <a:rPr lang="en-GB" dirty="0" smtClean="0"/>
              <a:t>Phone pupil support</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499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What to do when you want to speak to </a:t>
            </a:r>
          </a:p>
          <a:p>
            <a:pPr marL="0" indent="0" algn="ctr">
              <a:buNone/>
            </a:pPr>
            <a:r>
              <a:rPr lang="en-GB" b="1" dirty="0" smtClean="0"/>
              <a:t>the head of house or guidance:</a:t>
            </a:r>
          </a:p>
          <a:p>
            <a:pPr marL="0" indent="0" algn="ctr">
              <a:buNone/>
            </a:pPr>
            <a:endParaRPr lang="en-GB" dirty="0" smtClean="0"/>
          </a:p>
          <a:p>
            <a:pPr marL="0" indent="0" algn="ctr">
              <a:buNone/>
            </a:pPr>
            <a:r>
              <a:rPr lang="en-GB" dirty="0" smtClean="0"/>
              <a:t>Phone pupil support or </a:t>
            </a:r>
          </a:p>
          <a:p>
            <a:pPr marL="0" indent="0" algn="ctr">
              <a:buNone/>
            </a:pPr>
            <a:r>
              <a:rPr lang="en-GB" dirty="0" smtClean="0"/>
              <a:t>the school office to make an appointment.</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600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The School Day – Mrs Adam</a:t>
            </a:r>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3945530274"/>
              </p:ext>
            </p:extLst>
          </p:nvPr>
        </p:nvGraphicFramePr>
        <p:xfrm>
          <a:off x="2032000" y="2391410"/>
          <a:ext cx="8128000" cy="3108960"/>
        </p:xfrm>
        <a:graphic>
          <a:graphicData uri="http://schemas.openxmlformats.org/drawingml/2006/table">
            <a:tbl>
              <a:tblPr firstRow="1" bandRow="1">
                <a:tableStyleId>{5C22544A-7EE6-4342-B048-85BDC9FD1C3A}</a:tableStyleId>
              </a:tblPr>
              <a:tblGrid>
                <a:gridCol w="2720109">
                  <a:extLst>
                    <a:ext uri="{9D8B030D-6E8A-4147-A177-3AD203B41FA5}">
                      <a16:colId xmlns:a16="http://schemas.microsoft.com/office/drawing/2014/main" val="888470556"/>
                    </a:ext>
                  </a:extLst>
                </a:gridCol>
                <a:gridCol w="5407891">
                  <a:extLst>
                    <a:ext uri="{9D8B030D-6E8A-4147-A177-3AD203B41FA5}">
                      <a16:colId xmlns:a16="http://schemas.microsoft.com/office/drawing/2014/main" val="1034811667"/>
                    </a:ext>
                  </a:extLst>
                </a:gridCol>
              </a:tblGrid>
              <a:tr h="0">
                <a:tc>
                  <a:txBody>
                    <a:bodyPr/>
                    <a:lstStyle/>
                    <a:p>
                      <a:r>
                        <a:rPr lang="en-GB" sz="2400" b="0" dirty="0" smtClean="0">
                          <a:solidFill>
                            <a:schemeClr val="tx1"/>
                          </a:solidFill>
                        </a:rPr>
                        <a:t>Period 1</a:t>
                      </a:r>
                      <a:endParaRPr lang="en-GB" sz="2400" b="0" dirty="0">
                        <a:solidFill>
                          <a:schemeClr val="tx1"/>
                        </a:solidFill>
                      </a:endParaRPr>
                    </a:p>
                  </a:txBody>
                  <a:tcPr>
                    <a:noFill/>
                  </a:tcPr>
                </a:tc>
                <a:tc>
                  <a:txBody>
                    <a:bodyPr/>
                    <a:lstStyle/>
                    <a:p>
                      <a:r>
                        <a:rPr lang="en-GB" sz="2400" b="0" dirty="0" smtClean="0">
                          <a:solidFill>
                            <a:schemeClr val="tx1"/>
                          </a:solidFill>
                        </a:rPr>
                        <a:t>8.35 am to 9.25 am</a:t>
                      </a:r>
                      <a:endParaRPr lang="en-GB" sz="2400" b="0" dirty="0"/>
                    </a:p>
                  </a:txBody>
                  <a:tcPr>
                    <a:noFill/>
                  </a:tcPr>
                </a:tc>
                <a:extLst>
                  <a:ext uri="{0D108BD9-81ED-4DB2-BD59-A6C34878D82A}">
                    <a16:rowId xmlns:a16="http://schemas.microsoft.com/office/drawing/2014/main" val="1491652434"/>
                  </a:ext>
                </a:extLst>
              </a:tr>
              <a:tr h="370840">
                <a:tc>
                  <a:txBody>
                    <a:bodyPr/>
                    <a:lstStyle/>
                    <a:p>
                      <a:r>
                        <a:rPr lang="en-GB" sz="2400" dirty="0" smtClean="0"/>
                        <a:t>Period 2</a:t>
                      </a:r>
                      <a:endParaRPr lang="en-GB" sz="2400" dirty="0"/>
                    </a:p>
                  </a:txBody>
                  <a:tcPr>
                    <a:noFill/>
                  </a:tcPr>
                </a:tc>
                <a:tc>
                  <a:txBody>
                    <a:bodyPr/>
                    <a:lstStyle/>
                    <a:p>
                      <a:r>
                        <a:rPr lang="en-GB" sz="2400" dirty="0" smtClean="0"/>
                        <a:t>9.25 am to 10.15 am</a:t>
                      </a:r>
                      <a:endParaRPr lang="en-GB" sz="2400" dirty="0"/>
                    </a:p>
                  </a:txBody>
                  <a:tcPr>
                    <a:noFill/>
                  </a:tcPr>
                </a:tc>
                <a:extLst>
                  <a:ext uri="{0D108BD9-81ED-4DB2-BD59-A6C34878D82A}">
                    <a16:rowId xmlns:a16="http://schemas.microsoft.com/office/drawing/2014/main" val="2901329382"/>
                  </a:ext>
                </a:extLst>
              </a:tr>
              <a:tr h="370840">
                <a:tc>
                  <a:txBody>
                    <a:bodyPr/>
                    <a:lstStyle/>
                    <a:p>
                      <a:r>
                        <a:rPr lang="en-GB" sz="2400" dirty="0" smtClean="0"/>
                        <a:t>Registration</a:t>
                      </a:r>
                      <a:endParaRPr lang="en-GB" sz="2400" dirty="0"/>
                    </a:p>
                  </a:txBody>
                  <a:tcPr>
                    <a:noFill/>
                  </a:tcPr>
                </a:tc>
                <a:tc>
                  <a:txBody>
                    <a:bodyPr/>
                    <a:lstStyle/>
                    <a:p>
                      <a:r>
                        <a:rPr lang="en-GB" sz="2400" dirty="0" smtClean="0"/>
                        <a:t>10.15 am to 10.25 am</a:t>
                      </a:r>
                      <a:endParaRPr lang="en-GB" sz="2400" dirty="0"/>
                    </a:p>
                  </a:txBody>
                  <a:tcPr>
                    <a:noFill/>
                  </a:tcPr>
                </a:tc>
                <a:extLst>
                  <a:ext uri="{0D108BD9-81ED-4DB2-BD59-A6C34878D82A}">
                    <a16:rowId xmlns:a16="http://schemas.microsoft.com/office/drawing/2014/main" val="1805196009"/>
                  </a:ext>
                </a:extLst>
              </a:tr>
              <a:tr h="370840">
                <a:tc>
                  <a:txBody>
                    <a:bodyPr/>
                    <a:lstStyle/>
                    <a:p>
                      <a:r>
                        <a:rPr lang="en-GB" sz="2400" dirty="0" smtClean="0"/>
                        <a:t>Period</a:t>
                      </a:r>
                      <a:r>
                        <a:rPr lang="en-GB" sz="2400" baseline="0" dirty="0" smtClean="0"/>
                        <a:t> 3</a:t>
                      </a:r>
                      <a:endParaRPr lang="en-GB" sz="2400" dirty="0"/>
                    </a:p>
                  </a:txBody>
                  <a:tcPr>
                    <a:noFill/>
                  </a:tcPr>
                </a:tc>
                <a:tc>
                  <a:txBody>
                    <a:bodyPr/>
                    <a:lstStyle/>
                    <a:p>
                      <a:r>
                        <a:rPr lang="en-GB" sz="2400" dirty="0" smtClean="0"/>
                        <a:t>10.25 am to 11.15 am</a:t>
                      </a:r>
                      <a:endParaRPr lang="en-GB" sz="2400" dirty="0"/>
                    </a:p>
                  </a:txBody>
                  <a:tcPr>
                    <a:noFill/>
                  </a:tcPr>
                </a:tc>
                <a:extLst>
                  <a:ext uri="{0D108BD9-81ED-4DB2-BD59-A6C34878D82A}">
                    <a16:rowId xmlns:a16="http://schemas.microsoft.com/office/drawing/2014/main" val="422059119"/>
                  </a:ext>
                </a:extLst>
              </a:tr>
              <a:tr h="370840">
                <a:tc>
                  <a:txBody>
                    <a:bodyPr/>
                    <a:lstStyle/>
                    <a:p>
                      <a:r>
                        <a:rPr lang="en-GB" sz="2400" dirty="0" smtClean="0"/>
                        <a:t>Break</a:t>
                      </a:r>
                      <a:endParaRPr lang="en-GB" sz="2400" dirty="0"/>
                    </a:p>
                  </a:txBody>
                  <a:tcPr>
                    <a:noFill/>
                  </a:tcPr>
                </a:tc>
                <a:tc>
                  <a:txBody>
                    <a:bodyPr/>
                    <a:lstStyle/>
                    <a:p>
                      <a:r>
                        <a:rPr lang="en-GB" sz="2400" dirty="0" smtClean="0"/>
                        <a:t>11.15 am to 11.30 am</a:t>
                      </a:r>
                      <a:endParaRPr lang="en-GB" sz="2400" dirty="0"/>
                    </a:p>
                  </a:txBody>
                  <a:tcPr>
                    <a:noFill/>
                  </a:tcPr>
                </a:tc>
                <a:extLst>
                  <a:ext uri="{0D108BD9-81ED-4DB2-BD59-A6C34878D82A}">
                    <a16:rowId xmlns:a16="http://schemas.microsoft.com/office/drawing/2014/main" val="882063660"/>
                  </a:ext>
                </a:extLst>
              </a:tr>
              <a:tr h="370840">
                <a:tc>
                  <a:txBody>
                    <a:bodyPr/>
                    <a:lstStyle/>
                    <a:p>
                      <a:r>
                        <a:rPr lang="en-GB" sz="2400" dirty="0" smtClean="0"/>
                        <a:t>Period 4</a:t>
                      </a:r>
                      <a:endParaRPr lang="en-GB" sz="2400" dirty="0"/>
                    </a:p>
                  </a:txBody>
                  <a:tcPr>
                    <a:noFill/>
                  </a:tcPr>
                </a:tc>
                <a:tc>
                  <a:txBody>
                    <a:bodyPr/>
                    <a:lstStyle/>
                    <a:p>
                      <a:r>
                        <a:rPr lang="en-GB" sz="2400" dirty="0" smtClean="0"/>
                        <a:t>11.30 am to 12.20</a:t>
                      </a:r>
                      <a:r>
                        <a:rPr lang="en-GB" sz="2400" baseline="0" dirty="0" smtClean="0"/>
                        <a:t> pm [end of day on Fridays]</a:t>
                      </a:r>
                    </a:p>
                  </a:txBody>
                  <a:tcPr>
                    <a:noFill/>
                  </a:tcPr>
                </a:tc>
                <a:extLst>
                  <a:ext uri="{0D108BD9-81ED-4DB2-BD59-A6C34878D82A}">
                    <a16:rowId xmlns:a16="http://schemas.microsoft.com/office/drawing/2014/main" val="1750975986"/>
                  </a:ext>
                </a:extLst>
              </a:tr>
            </a:tbl>
          </a:graphicData>
        </a:graphic>
      </p:graphicFrame>
    </p:spTree>
    <p:extLst>
      <p:ext uri="{BB962C8B-B14F-4D97-AF65-F5344CB8AC3E}">
        <p14:creationId xmlns:p14="http://schemas.microsoft.com/office/powerpoint/2010/main" val="1724321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The School Day</a:t>
            </a:r>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275002041"/>
              </p:ext>
            </p:extLst>
          </p:nvPr>
        </p:nvGraphicFramePr>
        <p:xfrm>
          <a:off x="2032000" y="2391410"/>
          <a:ext cx="8128000" cy="2072640"/>
        </p:xfrm>
        <a:graphic>
          <a:graphicData uri="http://schemas.openxmlformats.org/drawingml/2006/table">
            <a:tbl>
              <a:tblPr firstRow="1" bandRow="1">
                <a:tableStyleId>{5C22544A-7EE6-4342-B048-85BDC9FD1C3A}</a:tableStyleId>
              </a:tblPr>
              <a:tblGrid>
                <a:gridCol w="2720109">
                  <a:extLst>
                    <a:ext uri="{9D8B030D-6E8A-4147-A177-3AD203B41FA5}">
                      <a16:colId xmlns:a16="http://schemas.microsoft.com/office/drawing/2014/main" val="888470556"/>
                    </a:ext>
                  </a:extLst>
                </a:gridCol>
                <a:gridCol w="5407891">
                  <a:extLst>
                    <a:ext uri="{9D8B030D-6E8A-4147-A177-3AD203B41FA5}">
                      <a16:colId xmlns:a16="http://schemas.microsoft.com/office/drawing/2014/main" val="1034811667"/>
                    </a:ext>
                  </a:extLst>
                </a:gridCol>
              </a:tblGrid>
              <a:tr h="370840">
                <a:tc>
                  <a:txBody>
                    <a:bodyPr/>
                    <a:lstStyle/>
                    <a:p>
                      <a:r>
                        <a:rPr lang="en-GB" sz="2800" b="0" dirty="0" smtClean="0">
                          <a:solidFill>
                            <a:schemeClr val="tx1"/>
                          </a:solidFill>
                        </a:rPr>
                        <a:t>Period 5</a:t>
                      </a:r>
                      <a:endParaRPr lang="en-GB" sz="2800" b="0" dirty="0">
                        <a:solidFill>
                          <a:schemeClr val="tx1"/>
                        </a:solidFill>
                      </a:endParaRPr>
                    </a:p>
                  </a:txBody>
                  <a:tcPr>
                    <a:noFill/>
                  </a:tcPr>
                </a:tc>
                <a:tc>
                  <a:txBody>
                    <a:bodyPr/>
                    <a:lstStyle/>
                    <a:p>
                      <a:r>
                        <a:rPr lang="en-GB" sz="2800" b="0" baseline="0" dirty="0" smtClean="0">
                          <a:solidFill>
                            <a:schemeClr val="tx1"/>
                          </a:solidFill>
                        </a:rPr>
                        <a:t>12.20 pm to 1.10 pm</a:t>
                      </a:r>
                    </a:p>
                  </a:txBody>
                  <a:tcPr>
                    <a:noFill/>
                  </a:tcPr>
                </a:tc>
                <a:extLst>
                  <a:ext uri="{0D108BD9-81ED-4DB2-BD59-A6C34878D82A}">
                    <a16:rowId xmlns:a16="http://schemas.microsoft.com/office/drawing/2014/main" val="1788835396"/>
                  </a:ext>
                </a:extLst>
              </a:tr>
              <a:tr h="370840">
                <a:tc>
                  <a:txBody>
                    <a:bodyPr/>
                    <a:lstStyle/>
                    <a:p>
                      <a:r>
                        <a:rPr lang="en-GB" sz="2800" dirty="0" smtClean="0"/>
                        <a:t>Lunch</a:t>
                      </a:r>
                      <a:endParaRPr lang="en-GB" sz="2800" dirty="0"/>
                    </a:p>
                  </a:txBody>
                  <a:tcPr>
                    <a:noFill/>
                  </a:tcPr>
                </a:tc>
                <a:tc>
                  <a:txBody>
                    <a:bodyPr/>
                    <a:lstStyle/>
                    <a:p>
                      <a:r>
                        <a:rPr lang="en-GB" sz="2800" baseline="0" dirty="0" smtClean="0"/>
                        <a:t>1.10 pm to 1.50 pm</a:t>
                      </a:r>
                    </a:p>
                  </a:txBody>
                  <a:tcPr>
                    <a:noFill/>
                  </a:tcPr>
                </a:tc>
                <a:extLst>
                  <a:ext uri="{0D108BD9-81ED-4DB2-BD59-A6C34878D82A}">
                    <a16:rowId xmlns:a16="http://schemas.microsoft.com/office/drawing/2014/main" val="10722739"/>
                  </a:ext>
                </a:extLst>
              </a:tr>
              <a:tr h="370840">
                <a:tc>
                  <a:txBody>
                    <a:bodyPr/>
                    <a:lstStyle/>
                    <a:p>
                      <a:r>
                        <a:rPr lang="en-GB" sz="2800" dirty="0" smtClean="0"/>
                        <a:t>Period 6</a:t>
                      </a:r>
                      <a:endParaRPr lang="en-GB" sz="2800" dirty="0"/>
                    </a:p>
                  </a:txBody>
                  <a:tcPr>
                    <a:noFill/>
                  </a:tcPr>
                </a:tc>
                <a:tc>
                  <a:txBody>
                    <a:bodyPr/>
                    <a:lstStyle/>
                    <a:p>
                      <a:r>
                        <a:rPr lang="en-GB" sz="2800" baseline="0" dirty="0" smtClean="0"/>
                        <a:t>1.50 pm to 2.40 pm</a:t>
                      </a:r>
                    </a:p>
                  </a:txBody>
                  <a:tcPr>
                    <a:noFill/>
                  </a:tcPr>
                </a:tc>
                <a:extLst>
                  <a:ext uri="{0D108BD9-81ED-4DB2-BD59-A6C34878D82A}">
                    <a16:rowId xmlns:a16="http://schemas.microsoft.com/office/drawing/2014/main" val="646501598"/>
                  </a:ext>
                </a:extLst>
              </a:tr>
              <a:tr h="370840">
                <a:tc>
                  <a:txBody>
                    <a:bodyPr/>
                    <a:lstStyle/>
                    <a:p>
                      <a:r>
                        <a:rPr lang="en-GB" sz="2800" dirty="0" smtClean="0"/>
                        <a:t>Period 7</a:t>
                      </a:r>
                      <a:endParaRPr lang="en-GB" sz="2800" dirty="0"/>
                    </a:p>
                  </a:txBody>
                  <a:tcPr>
                    <a:noFill/>
                  </a:tcPr>
                </a:tc>
                <a:tc>
                  <a:txBody>
                    <a:bodyPr/>
                    <a:lstStyle/>
                    <a:p>
                      <a:r>
                        <a:rPr lang="en-GB" sz="2800" baseline="0" dirty="0" smtClean="0"/>
                        <a:t>2.40 pm to 3.30 pm</a:t>
                      </a:r>
                    </a:p>
                  </a:txBody>
                  <a:tcPr>
                    <a:noFill/>
                  </a:tcPr>
                </a:tc>
                <a:extLst>
                  <a:ext uri="{0D108BD9-81ED-4DB2-BD59-A6C34878D82A}">
                    <a16:rowId xmlns:a16="http://schemas.microsoft.com/office/drawing/2014/main" val="1676025829"/>
                  </a:ext>
                </a:extLst>
              </a:tr>
            </a:tbl>
          </a:graphicData>
        </a:graphic>
      </p:graphicFrame>
    </p:spTree>
    <p:extLst>
      <p:ext uri="{BB962C8B-B14F-4D97-AF65-F5344CB8AC3E}">
        <p14:creationId xmlns:p14="http://schemas.microsoft.com/office/powerpoint/2010/main" val="2213895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The Broad General Education S1 to S3</a:t>
            </a:r>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17964" y="2549236"/>
            <a:ext cx="8243454" cy="3108543"/>
          </a:xfrm>
          <a:prstGeom prst="rect">
            <a:avLst/>
          </a:prstGeom>
          <a:noFill/>
        </p:spPr>
        <p:txBody>
          <a:bodyPr wrap="square" rtlCol="0">
            <a:spAutoFit/>
          </a:bodyPr>
          <a:lstStyle/>
          <a:p>
            <a:r>
              <a:rPr lang="en-GB" sz="3200" b="1" dirty="0"/>
              <a:t>S1 </a:t>
            </a:r>
            <a:r>
              <a:rPr lang="en-GB" sz="3200" b="1" dirty="0" smtClean="0"/>
              <a:t> to  </a:t>
            </a:r>
            <a:r>
              <a:rPr lang="en-GB" sz="3200" b="1" dirty="0"/>
              <a:t>S3: </a:t>
            </a:r>
            <a:endParaRPr lang="en-GB" sz="3200" b="1" dirty="0" smtClean="0"/>
          </a:p>
          <a:p>
            <a:pPr lvl="1"/>
            <a:r>
              <a:rPr lang="en-GB" sz="3200" dirty="0" smtClean="0"/>
              <a:t>English,</a:t>
            </a:r>
          </a:p>
          <a:p>
            <a:pPr lvl="1"/>
            <a:r>
              <a:rPr lang="en-GB" sz="3200" dirty="0" smtClean="0"/>
              <a:t>Mathematics</a:t>
            </a:r>
          </a:p>
          <a:p>
            <a:pPr lvl="1"/>
            <a:r>
              <a:rPr lang="en-GB" sz="3200" dirty="0" smtClean="0"/>
              <a:t>Modern </a:t>
            </a:r>
            <a:r>
              <a:rPr lang="en-GB" sz="3200" dirty="0"/>
              <a:t>Languages </a:t>
            </a:r>
            <a:r>
              <a:rPr lang="en-GB" sz="3200" dirty="0" smtClean="0"/>
              <a:t>(Spanish </a:t>
            </a:r>
            <a:r>
              <a:rPr lang="en-GB" sz="3200" dirty="0"/>
              <a:t>and French) </a:t>
            </a:r>
            <a:endParaRPr lang="en-GB" sz="3200" dirty="0" smtClean="0"/>
          </a:p>
          <a:p>
            <a:pPr lvl="1"/>
            <a:r>
              <a:rPr lang="en-GB" sz="3200" dirty="0" smtClean="0"/>
              <a:t>Science</a:t>
            </a:r>
          </a:p>
          <a:p>
            <a:endParaRPr lang="en-GB" dirty="0">
              <a:solidFill>
                <a:schemeClr val="tx2"/>
              </a:solidFill>
            </a:endParaRPr>
          </a:p>
          <a:p>
            <a:pPr algn="ctr"/>
            <a:endParaRPr lang="en-GB" dirty="0"/>
          </a:p>
        </p:txBody>
      </p:sp>
    </p:spTree>
    <p:extLst>
      <p:ext uri="{BB962C8B-B14F-4D97-AF65-F5344CB8AC3E}">
        <p14:creationId xmlns:p14="http://schemas.microsoft.com/office/powerpoint/2010/main" val="3025834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The Broad General Education S1 to S3</a:t>
            </a:r>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17964" y="2549236"/>
            <a:ext cx="8243454" cy="2800767"/>
          </a:xfrm>
          <a:prstGeom prst="rect">
            <a:avLst/>
          </a:prstGeom>
          <a:noFill/>
        </p:spPr>
        <p:txBody>
          <a:bodyPr wrap="square" rtlCol="0">
            <a:spAutoFit/>
          </a:bodyPr>
          <a:lstStyle/>
          <a:p>
            <a:pPr lvl="1" algn="ctr"/>
            <a:r>
              <a:rPr lang="en-GB" sz="2800" dirty="0" smtClean="0"/>
              <a:t>Physical Education</a:t>
            </a:r>
            <a:endParaRPr lang="en-GB" sz="2800" dirty="0"/>
          </a:p>
          <a:p>
            <a:pPr lvl="1" algn="ctr"/>
            <a:r>
              <a:rPr lang="en-GB" sz="2800" dirty="0"/>
              <a:t>Religious and Moral </a:t>
            </a:r>
            <a:r>
              <a:rPr lang="en-GB" sz="2800" dirty="0" smtClean="0"/>
              <a:t>Education</a:t>
            </a:r>
          </a:p>
          <a:p>
            <a:pPr lvl="1" algn="ctr"/>
            <a:r>
              <a:rPr lang="en-GB" sz="2800" dirty="0" smtClean="0"/>
              <a:t>Skills for Learning, Life and Work </a:t>
            </a:r>
          </a:p>
          <a:p>
            <a:pPr lvl="1" algn="ctr"/>
            <a:r>
              <a:rPr lang="en-GB" sz="2800" dirty="0" smtClean="0"/>
              <a:t>Personal </a:t>
            </a:r>
            <a:r>
              <a:rPr lang="en-GB" sz="2800" dirty="0"/>
              <a:t>and Social </a:t>
            </a:r>
            <a:r>
              <a:rPr lang="en-GB" sz="2800" dirty="0" smtClean="0"/>
              <a:t>Education</a:t>
            </a:r>
          </a:p>
          <a:p>
            <a:pPr lvl="1" algn="ctr"/>
            <a:r>
              <a:rPr lang="en-GB" sz="2800" dirty="0" smtClean="0"/>
              <a:t>Social </a:t>
            </a:r>
            <a:r>
              <a:rPr lang="en-GB" sz="2800" dirty="0"/>
              <a:t>Subjects</a:t>
            </a:r>
          </a:p>
          <a:p>
            <a:endParaRPr lang="en-GB" dirty="0">
              <a:solidFill>
                <a:schemeClr val="tx2"/>
              </a:solidFill>
            </a:endParaRPr>
          </a:p>
          <a:p>
            <a:pPr algn="ctr"/>
            <a:endParaRPr lang="en-GB" dirty="0"/>
          </a:p>
        </p:txBody>
      </p:sp>
    </p:spTree>
    <p:extLst>
      <p:ext uri="{BB962C8B-B14F-4D97-AF65-F5344CB8AC3E}">
        <p14:creationId xmlns:p14="http://schemas.microsoft.com/office/powerpoint/2010/main" val="3372181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The Broad General Education S1 to S3</a:t>
            </a:r>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17964" y="2549236"/>
            <a:ext cx="8243454" cy="2523768"/>
          </a:xfrm>
          <a:prstGeom prst="rect">
            <a:avLst/>
          </a:prstGeom>
          <a:noFill/>
        </p:spPr>
        <p:txBody>
          <a:bodyPr wrap="square" rtlCol="0">
            <a:spAutoFit/>
          </a:bodyPr>
          <a:lstStyle/>
          <a:p>
            <a:endParaRPr lang="en-GB" dirty="0">
              <a:solidFill>
                <a:schemeClr val="tx2"/>
              </a:solidFill>
            </a:endParaRPr>
          </a:p>
          <a:p>
            <a:r>
              <a:rPr lang="en-GB" sz="2800" b="1" dirty="0"/>
              <a:t>S1</a:t>
            </a:r>
            <a:r>
              <a:rPr lang="en-GB" sz="2800" dirty="0"/>
              <a:t> </a:t>
            </a:r>
            <a:r>
              <a:rPr lang="en-GB" sz="2800" dirty="0" smtClean="0"/>
              <a:t>– home economics</a:t>
            </a:r>
            <a:r>
              <a:rPr lang="en-GB" sz="2800" dirty="0"/>
              <a:t>, </a:t>
            </a:r>
            <a:r>
              <a:rPr lang="en-GB" sz="2800" dirty="0" smtClean="0"/>
              <a:t>business</a:t>
            </a:r>
            <a:r>
              <a:rPr lang="en-GB" sz="2800" dirty="0"/>
              <a:t>, </a:t>
            </a:r>
            <a:r>
              <a:rPr lang="en-GB" sz="2800" dirty="0" smtClean="0"/>
              <a:t>drama</a:t>
            </a:r>
            <a:r>
              <a:rPr lang="en-GB" sz="2800" dirty="0"/>
              <a:t>, </a:t>
            </a:r>
            <a:r>
              <a:rPr lang="en-GB" sz="2800" dirty="0" smtClean="0"/>
              <a:t>art</a:t>
            </a:r>
            <a:r>
              <a:rPr lang="en-GB" sz="2800" dirty="0"/>
              <a:t>, </a:t>
            </a:r>
            <a:r>
              <a:rPr lang="en-GB" sz="2800" dirty="0" smtClean="0"/>
              <a:t>music </a:t>
            </a:r>
            <a:r>
              <a:rPr lang="en-GB" sz="2800" dirty="0"/>
              <a:t>and </a:t>
            </a:r>
            <a:r>
              <a:rPr lang="en-GB" sz="2800" dirty="0" smtClean="0"/>
              <a:t>craft</a:t>
            </a:r>
            <a:r>
              <a:rPr lang="en-GB" sz="2800" dirty="0"/>
              <a:t>, </a:t>
            </a:r>
            <a:r>
              <a:rPr lang="en-GB" sz="2800" dirty="0" smtClean="0"/>
              <a:t>design technology</a:t>
            </a:r>
            <a:endParaRPr lang="en-GB" sz="2800" dirty="0"/>
          </a:p>
          <a:p>
            <a:endParaRPr lang="en-GB" sz="2800" dirty="0"/>
          </a:p>
          <a:p>
            <a:r>
              <a:rPr lang="en-GB" sz="2800" b="1" dirty="0"/>
              <a:t>Choices </a:t>
            </a:r>
            <a:r>
              <a:rPr lang="en-GB" sz="2800" b="1" dirty="0" smtClean="0"/>
              <a:t>in February of S1</a:t>
            </a:r>
            <a:r>
              <a:rPr lang="en-GB" sz="2800" b="1" dirty="0"/>
              <a:t>: </a:t>
            </a:r>
            <a:r>
              <a:rPr lang="en-GB" sz="2800" dirty="0" smtClean="0"/>
              <a:t>in </a:t>
            </a:r>
            <a:r>
              <a:rPr lang="en-GB" sz="2800" dirty="0"/>
              <a:t>addition </a:t>
            </a:r>
            <a:r>
              <a:rPr lang="en-GB" sz="2800" dirty="0" smtClean="0"/>
              <a:t>these, computing</a:t>
            </a:r>
            <a:r>
              <a:rPr lang="en-GB" sz="2800" dirty="0"/>
              <a:t>, </a:t>
            </a:r>
            <a:r>
              <a:rPr lang="en-GB" sz="2800" dirty="0" smtClean="0"/>
              <a:t>dance</a:t>
            </a:r>
            <a:r>
              <a:rPr lang="en-GB" sz="2800" dirty="0"/>
              <a:t>, </a:t>
            </a:r>
            <a:r>
              <a:rPr lang="en-GB" sz="2800" dirty="0" smtClean="0"/>
              <a:t>uniformed services, and debating</a:t>
            </a:r>
            <a:endParaRPr lang="en-GB" sz="2800" dirty="0"/>
          </a:p>
        </p:txBody>
      </p:sp>
    </p:spTree>
    <p:extLst>
      <p:ext uri="{BB962C8B-B14F-4D97-AF65-F5344CB8AC3E}">
        <p14:creationId xmlns:p14="http://schemas.microsoft.com/office/powerpoint/2010/main" val="3734619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smtClean="0"/>
              <a:t>Dress Code</a:t>
            </a:r>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17964" y="2549236"/>
            <a:ext cx="8756072" cy="2954655"/>
          </a:xfrm>
          <a:prstGeom prst="rect">
            <a:avLst/>
          </a:prstGeom>
          <a:noFill/>
        </p:spPr>
        <p:txBody>
          <a:bodyPr wrap="square" rtlCol="0">
            <a:spAutoFit/>
          </a:bodyPr>
          <a:lstStyle/>
          <a:p>
            <a:endParaRPr lang="en-GB" dirty="0">
              <a:solidFill>
                <a:schemeClr val="tx2"/>
              </a:solidFill>
            </a:endParaRPr>
          </a:p>
          <a:p>
            <a:pPr algn="ctr"/>
            <a:r>
              <a:rPr lang="en-GB" sz="2800" dirty="0"/>
              <a:t>School tie</a:t>
            </a:r>
          </a:p>
          <a:p>
            <a:pPr algn="ctr"/>
            <a:r>
              <a:rPr lang="en-GB" sz="2800" dirty="0"/>
              <a:t>White/Black shirt</a:t>
            </a:r>
          </a:p>
          <a:p>
            <a:pPr algn="ctr"/>
            <a:r>
              <a:rPr lang="en-GB" sz="2800" dirty="0"/>
              <a:t>Black trousers/black skirt</a:t>
            </a:r>
          </a:p>
          <a:p>
            <a:pPr algn="ctr"/>
            <a:r>
              <a:rPr lang="en-GB" sz="2800" dirty="0"/>
              <a:t>Plain black jumper/pullover </a:t>
            </a:r>
          </a:p>
          <a:p>
            <a:pPr algn="ctr"/>
            <a:r>
              <a:rPr lang="en-GB" sz="2800" dirty="0"/>
              <a:t>Black footwear</a:t>
            </a:r>
          </a:p>
          <a:p>
            <a:pPr algn="ctr"/>
            <a:r>
              <a:rPr lang="en-GB" sz="2800" dirty="0"/>
              <a:t>Blazer</a:t>
            </a:r>
          </a:p>
        </p:txBody>
      </p:sp>
    </p:spTree>
    <p:extLst>
      <p:ext uri="{BB962C8B-B14F-4D97-AF65-F5344CB8AC3E}">
        <p14:creationId xmlns:p14="http://schemas.microsoft.com/office/powerpoint/2010/main" val="1362154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Senior Management Team</a:t>
            </a:r>
          </a:p>
          <a:p>
            <a:pPr marL="0" indent="0" algn="ctr">
              <a:buNone/>
            </a:pPr>
            <a:endParaRPr lang="en-GB" dirty="0" smtClean="0"/>
          </a:p>
          <a:p>
            <a:pPr marL="0" indent="0" algn="ctr">
              <a:buNone/>
            </a:pPr>
            <a:r>
              <a:rPr lang="en-GB" dirty="0" smtClean="0"/>
              <a:t>Mrs Adam</a:t>
            </a:r>
          </a:p>
          <a:p>
            <a:pPr marL="0" indent="0" algn="ctr">
              <a:buNone/>
            </a:pPr>
            <a:r>
              <a:rPr lang="en-GB" dirty="0" smtClean="0"/>
              <a:t>Depute </a:t>
            </a:r>
            <a:r>
              <a:rPr lang="en-GB" dirty="0" err="1" smtClean="0"/>
              <a:t>Headteacher</a:t>
            </a:r>
            <a:endParaRPr lang="en-GB" dirty="0" smtClean="0"/>
          </a:p>
          <a:p>
            <a:pPr marL="0" indent="0" algn="ctr">
              <a:buNone/>
            </a:pPr>
            <a:r>
              <a:rPr lang="en-GB" dirty="0" smtClean="0"/>
              <a:t>Broad General Education [S1, S2 and S3]</a:t>
            </a:r>
            <a:endParaRPr lang="en-GB" dirty="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375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smtClean="0"/>
              <a:t>Class Expectations</a:t>
            </a:r>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17964" y="2549236"/>
            <a:ext cx="8756072" cy="2523768"/>
          </a:xfrm>
          <a:prstGeom prst="rect">
            <a:avLst/>
          </a:prstGeom>
          <a:noFill/>
        </p:spPr>
        <p:txBody>
          <a:bodyPr wrap="square" rtlCol="0">
            <a:spAutoFit/>
          </a:bodyPr>
          <a:lstStyle/>
          <a:p>
            <a:endParaRPr lang="en-GB" dirty="0">
              <a:solidFill>
                <a:schemeClr val="tx2"/>
              </a:solidFill>
            </a:endParaRPr>
          </a:p>
          <a:p>
            <a:pPr algn="ctr"/>
            <a:r>
              <a:rPr lang="en-GB" sz="2800" dirty="0" smtClean="0"/>
              <a:t>Arrive </a:t>
            </a:r>
            <a:r>
              <a:rPr lang="en-GB" sz="2800" dirty="0"/>
              <a:t>on time to classes</a:t>
            </a:r>
          </a:p>
          <a:p>
            <a:pPr algn="ctr"/>
            <a:r>
              <a:rPr lang="en-GB" sz="2800" dirty="0" smtClean="0"/>
              <a:t>Be </a:t>
            </a:r>
            <a:r>
              <a:rPr lang="en-GB" sz="2800" dirty="0"/>
              <a:t>prepared for lessons (</a:t>
            </a:r>
            <a:r>
              <a:rPr lang="en-GB" sz="2800" dirty="0" smtClean="0"/>
              <a:t>pen/pencil)</a:t>
            </a:r>
            <a:endParaRPr lang="en-GB" sz="2800" dirty="0"/>
          </a:p>
          <a:p>
            <a:pPr algn="ctr"/>
            <a:r>
              <a:rPr lang="en-GB" sz="2800" dirty="0" smtClean="0"/>
              <a:t>Water </a:t>
            </a:r>
            <a:r>
              <a:rPr lang="en-GB" sz="2800" dirty="0"/>
              <a:t>only in classes</a:t>
            </a:r>
          </a:p>
          <a:p>
            <a:pPr algn="ctr"/>
            <a:r>
              <a:rPr lang="en-GB" sz="2800" dirty="0" smtClean="0"/>
              <a:t>Use </a:t>
            </a:r>
            <a:r>
              <a:rPr lang="en-GB" sz="2800" dirty="0"/>
              <a:t>of mobile </a:t>
            </a:r>
            <a:r>
              <a:rPr lang="en-GB" sz="2800" dirty="0" smtClean="0"/>
              <a:t>phones/tablets – teachers’ discretion</a:t>
            </a:r>
            <a:endParaRPr lang="en-GB" sz="2800" dirty="0"/>
          </a:p>
          <a:p>
            <a:pPr algn="ctr"/>
            <a:r>
              <a:rPr lang="en-GB" sz="2800" dirty="0" smtClean="0"/>
              <a:t>No </a:t>
            </a:r>
            <a:r>
              <a:rPr lang="en-GB" sz="2800" dirty="0"/>
              <a:t>chewing gum</a:t>
            </a:r>
          </a:p>
        </p:txBody>
      </p:sp>
    </p:spTree>
    <p:extLst>
      <p:ext uri="{BB962C8B-B14F-4D97-AF65-F5344CB8AC3E}">
        <p14:creationId xmlns:p14="http://schemas.microsoft.com/office/powerpoint/2010/main" val="3367633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smtClean="0"/>
              <a:t>Additional Support Needs and Transition – Mr Shade</a:t>
            </a: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17964" y="2549236"/>
            <a:ext cx="8756072" cy="2092881"/>
          </a:xfrm>
          <a:prstGeom prst="rect">
            <a:avLst/>
          </a:prstGeom>
          <a:noFill/>
        </p:spPr>
        <p:txBody>
          <a:bodyPr wrap="square" rtlCol="0">
            <a:spAutoFit/>
          </a:bodyPr>
          <a:lstStyle/>
          <a:p>
            <a:pPr algn="ctr"/>
            <a:endParaRPr lang="en-GB" dirty="0">
              <a:solidFill>
                <a:schemeClr val="tx2"/>
              </a:solidFill>
            </a:endParaRPr>
          </a:p>
          <a:p>
            <a:pPr algn="ctr"/>
            <a:r>
              <a:rPr lang="en-GB" sz="2800" dirty="0" smtClean="0"/>
              <a:t>Individual education </a:t>
            </a:r>
            <a:r>
              <a:rPr lang="en-GB" sz="2800" dirty="0"/>
              <a:t>p</a:t>
            </a:r>
            <a:r>
              <a:rPr lang="en-GB" sz="2800" dirty="0" smtClean="0"/>
              <a:t>lans</a:t>
            </a:r>
            <a:r>
              <a:rPr lang="en-GB" sz="2800" dirty="0"/>
              <a:t>, </a:t>
            </a:r>
            <a:r>
              <a:rPr lang="en-GB" sz="2800" dirty="0" smtClean="0"/>
              <a:t>profiles created</a:t>
            </a:r>
            <a:endParaRPr lang="en-GB" sz="2800" dirty="0"/>
          </a:p>
          <a:p>
            <a:pPr algn="ctr"/>
            <a:r>
              <a:rPr lang="en-GB" sz="2800" dirty="0"/>
              <a:t>Shared with all staff in </a:t>
            </a:r>
            <a:r>
              <a:rPr lang="en-GB" sz="2800" dirty="0" smtClean="0"/>
              <a:t>advance</a:t>
            </a:r>
          </a:p>
          <a:p>
            <a:pPr algn="ctr"/>
            <a:endParaRPr lang="en-GB" sz="2800" dirty="0"/>
          </a:p>
          <a:p>
            <a:pPr algn="ctr"/>
            <a:r>
              <a:rPr lang="en-GB" sz="2800" dirty="0" smtClean="0"/>
              <a:t>Speak to Mr Shade or Mr Thomson about support.  </a:t>
            </a:r>
            <a:endParaRPr lang="en-GB" sz="2800" dirty="0"/>
          </a:p>
        </p:txBody>
      </p:sp>
    </p:spTree>
    <p:extLst>
      <p:ext uri="{BB962C8B-B14F-4D97-AF65-F5344CB8AC3E}">
        <p14:creationId xmlns:p14="http://schemas.microsoft.com/office/powerpoint/2010/main" val="3045381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smtClean="0"/>
              <a:t>Additional Support Needs and Transition</a:t>
            </a:r>
          </a:p>
          <a:p>
            <a:pPr marL="0" indent="0" algn="ctr">
              <a:buNone/>
            </a:pPr>
            <a:endParaRPr lang="en-GB" dirty="0" smtClean="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17964" y="2549236"/>
            <a:ext cx="8756072" cy="2523768"/>
          </a:xfrm>
          <a:prstGeom prst="rect">
            <a:avLst/>
          </a:prstGeom>
          <a:noFill/>
        </p:spPr>
        <p:txBody>
          <a:bodyPr wrap="square" rtlCol="0">
            <a:spAutoFit/>
          </a:bodyPr>
          <a:lstStyle/>
          <a:p>
            <a:endParaRPr lang="en-GB" dirty="0">
              <a:solidFill>
                <a:schemeClr val="tx2"/>
              </a:solidFill>
            </a:endParaRPr>
          </a:p>
          <a:p>
            <a:r>
              <a:rPr lang="en-GB" sz="2800" b="1" dirty="0" smtClean="0"/>
              <a:t>Strategies </a:t>
            </a:r>
            <a:r>
              <a:rPr lang="en-GB" sz="2800" b="1" dirty="0"/>
              <a:t>offered:</a:t>
            </a:r>
          </a:p>
          <a:p>
            <a:r>
              <a:rPr lang="en-GB" sz="2800" dirty="0"/>
              <a:t>Reader, </a:t>
            </a:r>
            <a:r>
              <a:rPr lang="en-GB" sz="2800" dirty="0" smtClean="0"/>
              <a:t>scribe</a:t>
            </a:r>
            <a:r>
              <a:rPr lang="en-GB" sz="2800" dirty="0"/>
              <a:t>, </a:t>
            </a:r>
            <a:r>
              <a:rPr lang="en-GB" sz="2800" dirty="0" smtClean="0"/>
              <a:t>support </a:t>
            </a:r>
            <a:r>
              <a:rPr lang="en-GB" sz="2800" dirty="0"/>
              <a:t>in classes, ICT support, </a:t>
            </a:r>
            <a:r>
              <a:rPr lang="en-GB" sz="2800" smtClean="0"/>
              <a:t>extra time</a:t>
            </a:r>
          </a:p>
          <a:p>
            <a:endParaRPr lang="en-GB" sz="2800" dirty="0"/>
          </a:p>
          <a:p>
            <a:r>
              <a:rPr lang="en-GB" sz="2800" b="1" dirty="0"/>
              <a:t>Base Time:</a:t>
            </a:r>
          </a:p>
          <a:p>
            <a:r>
              <a:rPr lang="en-GB" sz="2800" dirty="0" smtClean="0"/>
              <a:t>3 </a:t>
            </a:r>
            <a:r>
              <a:rPr lang="en-GB" sz="2800" dirty="0"/>
              <a:t>learning zones (small group/one to one)</a:t>
            </a:r>
          </a:p>
        </p:txBody>
      </p:sp>
    </p:spTree>
    <p:extLst>
      <p:ext uri="{BB962C8B-B14F-4D97-AF65-F5344CB8AC3E}">
        <p14:creationId xmlns:p14="http://schemas.microsoft.com/office/powerpoint/2010/main" val="18834249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a:t>Physical Education Participation</a:t>
            </a:r>
            <a:br>
              <a:rPr lang="en-GB" b="1" dirty="0"/>
            </a:br>
            <a:r>
              <a:rPr lang="en-GB" b="1" dirty="0"/>
              <a:t>No Note </a:t>
            </a:r>
            <a:r>
              <a:rPr lang="en-GB" b="1" dirty="0" smtClean="0"/>
              <a:t>Policy – Mr </a:t>
            </a:r>
            <a:r>
              <a:rPr lang="en-GB" b="1" dirty="0" err="1" smtClean="0"/>
              <a:t>Gray</a:t>
            </a: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4"/>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5"/>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6"/>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7"/>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1661993"/>
          </a:xfrm>
          <a:prstGeom prst="rect">
            <a:avLst/>
          </a:prstGeom>
          <a:noFill/>
        </p:spPr>
        <p:txBody>
          <a:bodyPr wrap="square" rtlCol="0">
            <a:spAutoFit/>
          </a:bodyPr>
          <a:lstStyle/>
          <a:p>
            <a:pPr algn="ctr"/>
            <a:endParaRPr lang="en-GB" dirty="0">
              <a:solidFill>
                <a:schemeClr val="tx2"/>
              </a:solidFill>
            </a:endParaRPr>
          </a:p>
          <a:p>
            <a:pPr algn="ctr"/>
            <a:r>
              <a:rPr lang="en-GB" sz="2800" dirty="0"/>
              <a:t>Pupil participation in every lesson </a:t>
            </a:r>
            <a:endParaRPr lang="en-GB" sz="2800" dirty="0" smtClean="0"/>
          </a:p>
          <a:p>
            <a:pPr algn="ctr"/>
            <a:r>
              <a:rPr lang="en-GB" sz="2800" dirty="0" smtClean="0"/>
              <a:t>enjoyment </a:t>
            </a:r>
            <a:r>
              <a:rPr lang="en-GB" sz="2800" dirty="0"/>
              <a:t>and </a:t>
            </a:r>
            <a:endParaRPr lang="en-GB" sz="2800" dirty="0" smtClean="0"/>
          </a:p>
          <a:p>
            <a:pPr algn="ctr"/>
            <a:r>
              <a:rPr lang="en-GB" sz="2800" dirty="0" smtClean="0"/>
              <a:t>opportunity </a:t>
            </a:r>
            <a:r>
              <a:rPr lang="en-GB" sz="2800" dirty="0"/>
              <a:t>for skill development.</a:t>
            </a:r>
          </a:p>
        </p:txBody>
      </p:sp>
    </p:spTree>
    <p:extLst>
      <p:ext uri="{BB962C8B-B14F-4D97-AF65-F5344CB8AC3E}">
        <p14:creationId xmlns:p14="http://schemas.microsoft.com/office/powerpoint/2010/main" val="1178530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smtClean="0"/>
              <a:t>Building Learning Power – Mr Hider</a:t>
            </a: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4"/>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5"/>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6"/>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7"/>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78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Postcard of Oil shale miner operating a ratchet drill. Click to view full image (new window)"/>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Postcard of Oil shale miner operating a ratchet drill. Click to view full image (new window)"/>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2"/>
          <a:srcRect/>
          <a:stretch>
            <a:fillRect/>
          </a:stretch>
        </p:blipFill>
        <p:spPr bwMode="auto">
          <a:xfrm>
            <a:off x="1952596" y="428604"/>
            <a:ext cx="8286808" cy="5786478"/>
          </a:xfrm>
          <a:prstGeom prst="rect">
            <a:avLst/>
          </a:prstGeom>
          <a:noFill/>
          <a:ln w="9525">
            <a:noFill/>
            <a:miter lim="800000"/>
            <a:headEnd/>
            <a:tailEnd/>
          </a:ln>
          <a:effectLst/>
        </p:spPr>
      </p:pic>
    </p:spTree>
    <p:extLst>
      <p:ext uri="{BB962C8B-B14F-4D97-AF65-F5344CB8AC3E}">
        <p14:creationId xmlns:p14="http://schemas.microsoft.com/office/powerpoint/2010/main" val="27610217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growth mindset"/>
          <p:cNvPicPr>
            <a:picLocks noChangeAspect="1" noChangeArrowheads="1"/>
          </p:cNvPicPr>
          <p:nvPr/>
        </p:nvPicPr>
        <p:blipFill>
          <a:blip r:embed="rId2"/>
          <a:srcRect/>
          <a:stretch>
            <a:fillRect/>
          </a:stretch>
        </p:blipFill>
        <p:spPr bwMode="auto">
          <a:xfrm>
            <a:off x="4452927" y="2071678"/>
            <a:ext cx="3215403" cy="3286148"/>
          </a:xfrm>
          <a:prstGeom prst="rect">
            <a:avLst/>
          </a:prstGeom>
          <a:noFill/>
        </p:spPr>
      </p:pic>
      <p:sp>
        <p:nvSpPr>
          <p:cNvPr id="5" name="Rectangle 4"/>
          <p:cNvSpPr/>
          <p:nvPr/>
        </p:nvSpPr>
        <p:spPr>
          <a:xfrm>
            <a:off x="5167306" y="357167"/>
            <a:ext cx="1643074" cy="584775"/>
          </a:xfrm>
          <a:prstGeom prst="rect">
            <a:avLst/>
          </a:prstGeom>
        </p:spPr>
        <p:txBody>
          <a:bodyPr wrap="square">
            <a:spAutoFit/>
          </a:bodyPr>
          <a:lstStyle/>
          <a:p>
            <a:pPr algn="ctr"/>
            <a:r>
              <a:rPr lang="en-GB" sz="3200" b="1" dirty="0">
                <a:latin typeface="Verdana" pitchFamily="34" charset="0"/>
                <a:ea typeface="Verdana" pitchFamily="34" charset="0"/>
                <a:cs typeface="Verdana" pitchFamily="34" charset="0"/>
              </a:rPr>
              <a:t>Pupils</a:t>
            </a:r>
            <a:endParaRPr lang="en-GB" dirty="0"/>
          </a:p>
        </p:txBody>
      </p:sp>
      <p:sp>
        <p:nvSpPr>
          <p:cNvPr id="6" name="Rectangle 5"/>
          <p:cNvSpPr/>
          <p:nvPr/>
        </p:nvSpPr>
        <p:spPr>
          <a:xfrm>
            <a:off x="1881158" y="5572141"/>
            <a:ext cx="2143140" cy="584775"/>
          </a:xfrm>
          <a:prstGeom prst="rect">
            <a:avLst/>
          </a:prstGeom>
        </p:spPr>
        <p:txBody>
          <a:bodyPr wrap="square">
            <a:spAutoFit/>
          </a:bodyPr>
          <a:lstStyle/>
          <a:p>
            <a:pPr algn="ctr"/>
            <a:r>
              <a:rPr lang="en-GB" sz="3200" b="1" dirty="0">
                <a:latin typeface="Verdana" pitchFamily="34" charset="0"/>
                <a:ea typeface="Verdana" pitchFamily="34" charset="0"/>
                <a:cs typeface="Verdana" pitchFamily="34" charset="0"/>
              </a:rPr>
              <a:t>Parents</a:t>
            </a:r>
            <a:endParaRPr lang="en-GB" dirty="0"/>
          </a:p>
        </p:txBody>
      </p:sp>
      <p:sp>
        <p:nvSpPr>
          <p:cNvPr id="7" name="Rectangle 6"/>
          <p:cNvSpPr/>
          <p:nvPr/>
        </p:nvSpPr>
        <p:spPr>
          <a:xfrm>
            <a:off x="8453454" y="5572141"/>
            <a:ext cx="1714512" cy="584775"/>
          </a:xfrm>
          <a:prstGeom prst="rect">
            <a:avLst/>
          </a:prstGeom>
        </p:spPr>
        <p:txBody>
          <a:bodyPr wrap="square">
            <a:spAutoFit/>
          </a:bodyPr>
          <a:lstStyle/>
          <a:p>
            <a:pPr algn="ctr"/>
            <a:r>
              <a:rPr lang="en-GB" sz="3200" b="1" dirty="0">
                <a:latin typeface="Verdana" pitchFamily="34" charset="0"/>
                <a:ea typeface="Verdana" pitchFamily="34" charset="0"/>
                <a:cs typeface="Verdana" pitchFamily="34" charset="0"/>
              </a:rPr>
              <a:t>School</a:t>
            </a:r>
            <a:endParaRPr lang="en-GB" dirty="0"/>
          </a:p>
        </p:txBody>
      </p:sp>
      <p:cxnSp>
        <p:nvCxnSpPr>
          <p:cNvPr id="9" name="Straight Arrow Connector 8"/>
          <p:cNvCxnSpPr>
            <a:stCxn id="5" idx="1"/>
            <a:endCxn id="6" idx="0"/>
          </p:cNvCxnSpPr>
          <p:nvPr/>
        </p:nvCxnSpPr>
        <p:spPr>
          <a:xfrm rot="10800000" flipV="1">
            <a:off x="2952728" y="649554"/>
            <a:ext cx="2214578" cy="4922586"/>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a:endCxn id="6" idx="3"/>
          </p:cNvCxnSpPr>
          <p:nvPr/>
        </p:nvCxnSpPr>
        <p:spPr>
          <a:xfrm rot="10800000">
            <a:off x="4024298" y="5864528"/>
            <a:ext cx="4429156" cy="1588"/>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3"/>
            <a:endCxn id="7" idx="0"/>
          </p:cNvCxnSpPr>
          <p:nvPr/>
        </p:nvCxnSpPr>
        <p:spPr>
          <a:xfrm>
            <a:off x="6810380" y="649554"/>
            <a:ext cx="2500330" cy="4922586"/>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775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vln.school.nz/mod/file/thumbnail.php?file_guid=694085&amp;size=large&amp;icontime=1340329593"/>
          <p:cNvPicPr>
            <a:picLocks noChangeAspect="1" noChangeArrowheads="1"/>
          </p:cNvPicPr>
          <p:nvPr/>
        </p:nvPicPr>
        <p:blipFill>
          <a:blip r:embed="rId2"/>
          <a:srcRect/>
          <a:stretch>
            <a:fillRect/>
          </a:stretch>
        </p:blipFill>
        <p:spPr bwMode="auto">
          <a:xfrm>
            <a:off x="2230725" y="980728"/>
            <a:ext cx="7723025" cy="5715040"/>
          </a:xfrm>
          <a:prstGeom prst="rect">
            <a:avLst/>
          </a:prstGeom>
          <a:noFill/>
        </p:spPr>
      </p:pic>
      <p:sp>
        <p:nvSpPr>
          <p:cNvPr id="2" name="TextBox 1"/>
          <p:cNvSpPr txBox="1"/>
          <p:nvPr/>
        </p:nvSpPr>
        <p:spPr>
          <a:xfrm>
            <a:off x="2230724" y="188640"/>
            <a:ext cx="8257764" cy="523220"/>
          </a:xfrm>
          <a:prstGeom prst="rect">
            <a:avLst/>
          </a:prstGeom>
          <a:noFill/>
        </p:spPr>
        <p:txBody>
          <a:bodyPr wrap="square" rtlCol="0">
            <a:spAutoFit/>
          </a:bodyPr>
          <a:lstStyle/>
          <a:p>
            <a:r>
              <a:rPr lang="en-GB" sz="2800" b="1" u="sng" dirty="0">
                <a:latin typeface="Verdana" panose="020B0604030504040204" pitchFamily="34" charset="0"/>
                <a:ea typeface="Verdana" panose="020B0604030504040204" pitchFamily="34" charset="0"/>
                <a:cs typeface="Verdana" panose="020B0604030504040204" pitchFamily="34" charset="0"/>
              </a:rPr>
              <a:t>BUILDING LEARNING POWER</a:t>
            </a:r>
          </a:p>
        </p:txBody>
      </p:sp>
    </p:spTree>
    <p:extLst>
      <p:ext uri="{BB962C8B-B14F-4D97-AF65-F5344CB8AC3E}">
        <p14:creationId xmlns:p14="http://schemas.microsoft.com/office/powerpoint/2010/main" val="1475915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ular Callout 14"/>
          <p:cNvSpPr/>
          <p:nvPr/>
        </p:nvSpPr>
        <p:spPr>
          <a:xfrm>
            <a:off x="5735963" y="1187243"/>
            <a:ext cx="4464495" cy="830997"/>
          </a:xfrm>
          <a:prstGeom prst="wedgeRoundRectCallout">
            <a:avLst>
              <a:gd name="adj1" fmla="val 34317"/>
              <a:gd name="adj2" fmla="val -89205"/>
              <a:gd name="adj3" fmla="val 16667"/>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ular Callout 23"/>
          <p:cNvSpPr/>
          <p:nvPr/>
        </p:nvSpPr>
        <p:spPr>
          <a:xfrm>
            <a:off x="6696844" y="3645024"/>
            <a:ext cx="2855541" cy="2952328"/>
          </a:xfrm>
          <a:prstGeom prst="wedgeRoundRectCallout">
            <a:avLst>
              <a:gd name="adj1" fmla="val 60514"/>
              <a:gd name="adj2" fmla="val -2046"/>
              <a:gd name="adj3" fmla="val 16667"/>
            </a:avLst>
          </a:prstGeom>
          <a:solidFill>
            <a:srgbClr val="D7FD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ular Callout 21"/>
          <p:cNvSpPr/>
          <p:nvPr/>
        </p:nvSpPr>
        <p:spPr>
          <a:xfrm>
            <a:off x="1756560" y="5764103"/>
            <a:ext cx="3672098" cy="832333"/>
          </a:xfrm>
          <a:prstGeom prst="wedgeRoundRectCallout">
            <a:avLst>
              <a:gd name="adj1" fmla="val 59058"/>
              <a:gd name="adj2" fmla="val -23589"/>
              <a:gd name="adj3" fmla="val 16667"/>
            </a:avLst>
          </a:prstGeom>
          <a:solidFill>
            <a:srgbClr val="F2F8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ular Callout 19"/>
          <p:cNvSpPr/>
          <p:nvPr/>
        </p:nvSpPr>
        <p:spPr>
          <a:xfrm>
            <a:off x="1756561" y="4286676"/>
            <a:ext cx="4751849" cy="1200329"/>
          </a:xfrm>
          <a:prstGeom prst="wedgeRoundRectCallout">
            <a:avLst>
              <a:gd name="adj1" fmla="val -12094"/>
              <a:gd name="adj2" fmla="val -96565"/>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ular Callout 11"/>
          <p:cNvSpPr/>
          <p:nvPr/>
        </p:nvSpPr>
        <p:spPr>
          <a:xfrm>
            <a:off x="4604773" y="2799658"/>
            <a:ext cx="1519634" cy="1384995"/>
          </a:xfrm>
          <a:prstGeom prst="wedgeRoundRectCallout">
            <a:avLst>
              <a:gd name="adj1" fmla="val -21903"/>
              <a:gd name="adj2" fmla="val -78956"/>
              <a:gd name="adj3" fmla="val 16667"/>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ular Callout 17"/>
          <p:cNvSpPr/>
          <p:nvPr/>
        </p:nvSpPr>
        <p:spPr>
          <a:xfrm>
            <a:off x="6291766" y="2143056"/>
            <a:ext cx="2908455" cy="1313204"/>
          </a:xfrm>
          <a:prstGeom prst="wedgeRoundRectCallout">
            <a:avLst>
              <a:gd name="adj1" fmla="val 65063"/>
              <a:gd name="adj2" fmla="val -4115"/>
              <a:gd name="adj3" fmla="val 16667"/>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1948350" y="1187243"/>
            <a:ext cx="2549094" cy="1200328"/>
          </a:xfrm>
          <a:prstGeom prst="wedgeRoundRectCallout">
            <a:avLst>
              <a:gd name="adj1" fmla="val -20350"/>
              <a:gd name="adj2" fmla="val 124005"/>
              <a:gd name="adj3" fmla="val 16667"/>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493" y="2856712"/>
            <a:ext cx="723497" cy="11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36566" y="1187243"/>
            <a:ext cx="2660879" cy="1200329"/>
          </a:xfrm>
          <a:prstGeom prst="rect">
            <a:avLst/>
          </a:prstGeom>
          <a:noFill/>
        </p:spPr>
        <p:txBody>
          <a:bodyPr wrap="square" rtlCol="0">
            <a:spAutoFit/>
          </a:bodyPr>
          <a:lstStyle/>
          <a:p>
            <a:pPr algn="ctr"/>
            <a:r>
              <a:rPr lang="en-GB" sz="2400" dirty="0"/>
              <a:t>It was a useful tool to support my son in high school</a:t>
            </a:r>
          </a:p>
        </p:txBody>
      </p:sp>
      <p:sp>
        <p:nvSpPr>
          <p:cNvPr id="3" name="TextBox 2"/>
          <p:cNvSpPr txBox="1"/>
          <p:nvPr/>
        </p:nvSpPr>
        <p:spPr>
          <a:xfrm>
            <a:off x="6696844" y="3645024"/>
            <a:ext cx="2711525" cy="3046988"/>
          </a:xfrm>
          <a:prstGeom prst="rect">
            <a:avLst/>
          </a:prstGeom>
          <a:noFill/>
        </p:spPr>
        <p:txBody>
          <a:bodyPr wrap="square" rtlCol="0">
            <a:spAutoFit/>
          </a:bodyPr>
          <a:lstStyle/>
          <a:p>
            <a:pPr algn="ctr"/>
            <a:r>
              <a:rPr lang="en-GB" sz="2400" dirty="0"/>
              <a:t>I would fully recommend the sessions to parents; they are very valuable, interesting and most of all will help your child’s education</a:t>
            </a:r>
          </a:p>
        </p:txBody>
      </p:sp>
      <p:sp>
        <p:nvSpPr>
          <p:cNvPr id="4" name="TextBox 3"/>
          <p:cNvSpPr txBox="1"/>
          <p:nvPr/>
        </p:nvSpPr>
        <p:spPr>
          <a:xfrm>
            <a:off x="4718528" y="2891990"/>
            <a:ext cx="1484288" cy="1200329"/>
          </a:xfrm>
          <a:prstGeom prst="rect">
            <a:avLst/>
          </a:prstGeom>
          <a:noFill/>
        </p:spPr>
        <p:txBody>
          <a:bodyPr wrap="square" rtlCol="0">
            <a:spAutoFit/>
          </a:bodyPr>
          <a:lstStyle/>
          <a:p>
            <a:r>
              <a:rPr lang="en-GB" sz="2400" dirty="0"/>
              <a:t>It was nice and relaxed</a:t>
            </a:r>
          </a:p>
        </p:txBody>
      </p:sp>
      <p:sp>
        <p:nvSpPr>
          <p:cNvPr id="5" name="TextBox 4"/>
          <p:cNvSpPr txBox="1"/>
          <p:nvPr/>
        </p:nvSpPr>
        <p:spPr>
          <a:xfrm>
            <a:off x="5810156" y="1187243"/>
            <a:ext cx="4390303" cy="830997"/>
          </a:xfrm>
          <a:prstGeom prst="rect">
            <a:avLst/>
          </a:prstGeom>
          <a:noFill/>
        </p:spPr>
        <p:txBody>
          <a:bodyPr wrap="square" rtlCol="0">
            <a:spAutoFit/>
          </a:bodyPr>
          <a:lstStyle/>
          <a:p>
            <a:r>
              <a:rPr lang="en-GB" sz="2400" dirty="0"/>
              <a:t>I’ve got a better understanding of how school works now</a:t>
            </a:r>
          </a:p>
        </p:txBody>
      </p:sp>
      <p:sp>
        <p:nvSpPr>
          <p:cNvPr id="6" name="TextBox 5"/>
          <p:cNvSpPr txBox="1"/>
          <p:nvPr/>
        </p:nvSpPr>
        <p:spPr>
          <a:xfrm>
            <a:off x="1855224" y="5766356"/>
            <a:ext cx="3605448" cy="830997"/>
          </a:xfrm>
          <a:prstGeom prst="rect">
            <a:avLst/>
          </a:prstGeom>
          <a:noFill/>
        </p:spPr>
        <p:txBody>
          <a:bodyPr wrap="square" rtlCol="0">
            <a:spAutoFit/>
          </a:bodyPr>
          <a:lstStyle/>
          <a:p>
            <a:r>
              <a:rPr lang="en-GB" sz="2400" dirty="0"/>
              <a:t>Helps consistency between school and home</a:t>
            </a:r>
          </a:p>
        </p:txBody>
      </p:sp>
      <p:sp>
        <p:nvSpPr>
          <p:cNvPr id="7" name="TextBox 6"/>
          <p:cNvSpPr txBox="1"/>
          <p:nvPr/>
        </p:nvSpPr>
        <p:spPr>
          <a:xfrm>
            <a:off x="6208086" y="2199494"/>
            <a:ext cx="3075813" cy="1200329"/>
          </a:xfrm>
          <a:prstGeom prst="rect">
            <a:avLst/>
          </a:prstGeom>
          <a:noFill/>
        </p:spPr>
        <p:txBody>
          <a:bodyPr wrap="square" rtlCol="0">
            <a:spAutoFit/>
          </a:bodyPr>
          <a:lstStyle/>
          <a:p>
            <a:pPr algn="ctr"/>
            <a:r>
              <a:rPr lang="en-GB" sz="2400" dirty="0"/>
              <a:t>The presenters were really enthusiastic and friendly</a:t>
            </a:r>
          </a:p>
        </p:txBody>
      </p:sp>
      <p:sp>
        <p:nvSpPr>
          <p:cNvPr id="8" name="TextBox 7"/>
          <p:cNvSpPr txBox="1"/>
          <p:nvPr/>
        </p:nvSpPr>
        <p:spPr>
          <a:xfrm>
            <a:off x="1714255" y="4286676"/>
            <a:ext cx="4885147" cy="1200329"/>
          </a:xfrm>
          <a:prstGeom prst="rect">
            <a:avLst/>
          </a:prstGeom>
          <a:noFill/>
        </p:spPr>
        <p:txBody>
          <a:bodyPr wrap="square" rtlCol="0">
            <a:spAutoFit/>
          </a:bodyPr>
          <a:lstStyle/>
          <a:p>
            <a:pPr algn="ctr"/>
            <a:r>
              <a:rPr lang="en-GB" sz="2400" dirty="0"/>
              <a:t>I was a bit worried about going into the school, but everyone was so nice and helpful.  I’m really glad I went.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589" y="1086837"/>
            <a:ext cx="949789" cy="1299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524000" y="16861"/>
            <a:ext cx="6696744" cy="830997"/>
          </a:xfrm>
          <a:prstGeom prst="rect">
            <a:avLst/>
          </a:prstGeom>
          <a:noFill/>
        </p:spPr>
        <p:txBody>
          <a:bodyPr wrap="square" rtlCol="0">
            <a:spAutoFit/>
          </a:bodyPr>
          <a:lstStyle/>
          <a:p>
            <a:pPr algn="ctr"/>
            <a:r>
              <a:rPr lang="en-GB" sz="4800" b="1" u="sng" dirty="0"/>
              <a:t>Parent/Carer Feedback</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2384" y="150320"/>
            <a:ext cx="74295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0605" y="2671793"/>
            <a:ext cx="753595" cy="1233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285" y="2480807"/>
            <a:ext cx="772789" cy="121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9759" y="5687824"/>
            <a:ext cx="628650" cy="94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20659" y="5168518"/>
            <a:ext cx="723541" cy="121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4593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smtClean="0"/>
              <a:t>Show My Homework – Mrs Rowland</a:t>
            </a: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4"/>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5"/>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6"/>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7"/>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spTree>
    <p:extLst>
      <p:ext uri="{BB962C8B-B14F-4D97-AF65-F5344CB8AC3E}">
        <p14:creationId xmlns:p14="http://schemas.microsoft.com/office/powerpoint/2010/main" val="1847054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Senior Management Team</a:t>
            </a:r>
          </a:p>
          <a:p>
            <a:pPr marL="0" indent="0" algn="ctr">
              <a:buNone/>
            </a:pPr>
            <a:endParaRPr lang="en-GB" dirty="0" smtClean="0"/>
          </a:p>
          <a:p>
            <a:pPr marL="0" indent="0" algn="ctr">
              <a:buNone/>
            </a:pPr>
            <a:r>
              <a:rPr lang="en-GB" dirty="0" smtClean="0"/>
              <a:t>Mrs Rowland</a:t>
            </a:r>
          </a:p>
          <a:p>
            <a:pPr marL="0" indent="0" algn="ctr">
              <a:buNone/>
            </a:pPr>
            <a:r>
              <a:rPr lang="en-GB" dirty="0" smtClean="0"/>
              <a:t>Depute </a:t>
            </a:r>
            <a:r>
              <a:rPr lang="en-GB" dirty="0" err="1" smtClean="0"/>
              <a:t>Headteacher</a:t>
            </a:r>
            <a:endParaRPr lang="en-GB" dirty="0" smtClean="0"/>
          </a:p>
          <a:p>
            <a:pPr marL="0" indent="0" algn="ctr">
              <a:buNone/>
            </a:pPr>
            <a:r>
              <a:rPr lang="en-GB" dirty="0" smtClean="0"/>
              <a:t>Senior Phase [S4 and S5]</a:t>
            </a:r>
            <a:endParaRPr lang="en-GB" dirty="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2076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descr="satchel strip.png"/>
          <p:cNvPicPr preferRelativeResize="0"/>
          <p:nvPr/>
        </p:nvPicPr>
        <p:blipFill rotWithShape="1">
          <a:blip r:embed="rId3">
            <a:alphaModFix/>
          </a:blip>
          <a:srcRect/>
          <a:stretch/>
        </p:blipFill>
        <p:spPr>
          <a:xfrm>
            <a:off x="-4588" y="6791684"/>
            <a:ext cx="12201175" cy="71111"/>
          </a:xfrm>
          <a:prstGeom prst="rect">
            <a:avLst/>
          </a:prstGeom>
          <a:noFill/>
          <a:ln>
            <a:noFill/>
          </a:ln>
        </p:spPr>
      </p:pic>
      <p:sp>
        <p:nvSpPr>
          <p:cNvPr id="62" name="Shape 62"/>
          <p:cNvSpPr txBox="1"/>
          <p:nvPr/>
        </p:nvSpPr>
        <p:spPr>
          <a:xfrm>
            <a:off x="1759782" y="2034825"/>
            <a:ext cx="8672435" cy="1701775"/>
          </a:xfrm>
          <a:prstGeom prst="rect">
            <a:avLst/>
          </a:prstGeom>
          <a:noFill/>
          <a:ln>
            <a:noFill/>
          </a:ln>
        </p:spPr>
        <p:txBody>
          <a:bodyPr lIns="25375" tIns="25375" rIns="25375" bIns="25375" anchor="ctr" anchorCtr="0">
            <a:noAutofit/>
          </a:bodyPr>
          <a:lstStyle/>
          <a:p>
            <a:pPr marL="0" marR="0" lvl="0" indent="0" algn="ctr" rtl="0">
              <a:lnSpc>
                <a:spcPct val="100000"/>
              </a:lnSpc>
              <a:spcBef>
                <a:spcPts val="0"/>
              </a:spcBef>
              <a:spcAft>
                <a:spcPts val="0"/>
              </a:spcAft>
              <a:buClr>
                <a:srgbClr val="E6E4E3"/>
              </a:buClr>
              <a:buSzPct val="25000"/>
              <a:buFont typeface="Open Sans"/>
              <a:buNone/>
            </a:pPr>
            <a:r>
              <a:rPr lang="en-US" sz="4800" b="1" i="0" u="none" strike="noStrike" cap="none">
                <a:solidFill>
                  <a:srgbClr val="E6E4E3"/>
                </a:solidFill>
                <a:latin typeface="Open Sans"/>
                <a:ea typeface="Open Sans"/>
                <a:cs typeface="Open Sans"/>
                <a:sym typeface="Open Sans"/>
              </a:rPr>
              <a:t>A Parent’s Guide to Show My Homework</a:t>
            </a:r>
          </a:p>
        </p:txBody>
      </p:sp>
      <p:pic>
        <p:nvPicPr>
          <p:cNvPr id="63" name="Shape 63" descr="image3.png"/>
          <p:cNvPicPr preferRelativeResize="0"/>
          <p:nvPr/>
        </p:nvPicPr>
        <p:blipFill rotWithShape="1">
          <a:blip r:embed="rId4">
            <a:alphaModFix/>
          </a:blip>
          <a:srcRect r="63865"/>
          <a:stretch/>
        </p:blipFill>
        <p:spPr>
          <a:xfrm>
            <a:off x="5545126" y="497027"/>
            <a:ext cx="1101802" cy="672812"/>
          </a:xfrm>
          <a:prstGeom prst="rect">
            <a:avLst/>
          </a:prstGeom>
          <a:noFill/>
          <a:ln>
            <a:noFill/>
          </a:ln>
        </p:spPr>
      </p:pic>
    </p:spTree>
    <p:extLst>
      <p:ext uri="{BB962C8B-B14F-4D97-AF65-F5344CB8AC3E}">
        <p14:creationId xmlns:p14="http://schemas.microsoft.com/office/powerpoint/2010/main" val="506600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descr="IMG_1263-Edit.jpg"/>
          <p:cNvPicPr preferRelativeResize="0"/>
          <p:nvPr/>
        </p:nvPicPr>
        <p:blipFill rotWithShape="1">
          <a:blip r:embed="rId3">
            <a:alphaModFix/>
          </a:blip>
          <a:srcRect l="5172" t="8038" r="12287"/>
          <a:stretch/>
        </p:blipFill>
        <p:spPr>
          <a:xfrm>
            <a:off x="-24677" y="-32132"/>
            <a:ext cx="12247704" cy="6822938"/>
          </a:xfrm>
          <a:prstGeom prst="rect">
            <a:avLst/>
          </a:prstGeom>
          <a:noFill/>
          <a:ln>
            <a:noFill/>
          </a:ln>
        </p:spPr>
      </p:pic>
      <p:grpSp>
        <p:nvGrpSpPr>
          <p:cNvPr id="69" name="Shape 69"/>
          <p:cNvGrpSpPr/>
          <p:nvPr/>
        </p:nvGrpSpPr>
        <p:grpSpPr>
          <a:xfrm>
            <a:off x="4775" y="295965"/>
            <a:ext cx="5432406" cy="770810"/>
            <a:chOff x="0" y="0"/>
            <a:chExt cx="5432404" cy="770809"/>
          </a:xfrm>
        </p:grpSpPr>
        <p:sp>
          <p:nvSpPr>
            <p:cNvPr id="70" name="Shape 70"/>
            <p:cNvSpPr/>
            <p:nvPr/>
          </p:nvSpPr>
          <p:spPr>
            <a:xfrm>
              <a:off x="0" y="0"/>
              <a:ext cx="5432404" cy="770809"/>
            </a:xfrm>
            <a:prstGeom prst="rect">
              <a:avLst/>
            </a:prstGeom>
            <a:solidFill>
              <a:srgbClr val="0C79C8">
                <a:alpha val="69411"/>
              </a:srgbClr>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71" name="Shape 71"/>
            <p:cNvSpPr txBox="1"/>
            <p:nvPr/>
          </p:nvSpPr>
          <p:spPr>
            <a:xfrm>
              <a:off x="0" y="127605"/>
              <a:ext cx="5432404" cy="515595"/>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a:buNone/>
              </a:pPr>
              <a:r>
                <a:rPr lang="en-US" sz="2600" b="1" i="0" u="none" strike="noStrike" cap="none" dirty="0">
                  <a:solidFill>
                    <a:srgbClr val="FFFFFF"/>
                  </a:solidFill>
                  <a:latin typeface="Open Sans"/>
                  <a:ea typeface="Open Sans"/>
                  <a:cs typeface="Open Sans"/>
                  <a:sym typeface="Open Sans"/>
                </a:rPr>
                <a:t>What is Show My </a:t>
              </a:r>
              <a:r>
                <a:rPr lang="en-US" sz="2600" b="1" i="0" u="none" strike="noStrike" cap="none" dirty="0" smtClean="0">
                  <a:solidFill>
                    <a:srgbClr val="FFFFFF"/>
                  </a:solidFill>
                  <a:latin typeface="Open Sans"/>
                  <a:ea typeface="Open Sans"/>
                  <a:cs typeface="Open Sans"/>
                  <a:sym typeface="Open Sans"/>
                </a:rPr>
                <a:t>Homework?</a:t>
              </a:r>
              <a:endParaRPr lang="en-US" sz="2600" b="1" i="0" u="none" strike="noStrike" cap="none" dirty="0">
                <a:solidFill>
                  <a:srgbClr val="FFFFFF"/>
                </a:solidFill>
                <a:latin typeface="Open Sans"/>
                <a:ea typeface="Open Sans"/>
                <a:cs typeface="Open Sans"/>
                <a:sym typeface="Open Sans"/>
              </a:endParaRPr>
            </a:p>
          </p:txBody>
        </p:sp>
      </p:grpSp>
      <p:sp>
        <p:nvSpPr>
          <p:cNvPr id="72" name="Shape 72"/>
          <p:cNvSpPr txBox="1"/>
          <p:nvPr/>
        </p:nvSpPr>
        <p:spPr>
          <a:xfrm>
            <a:off x="7582324" y="1935525"/>
            <a:ext cx="4019957" cy="2986951"/>
          </a:xfrm>
          <a:prstGeom prst="rect">
            <a:avLst/>
          </a:prstGeom>
          <a:noFill/>
          <a:ln>
            <a:noFill/>
          </a:ln>
        </p:spPr>
        <p:txBody>
          <a:bodyPr lIns="121850" tIns="121850" rIns="121850" bIns="121850" anchor="t" anchorCtr="0">
            <a:noAutofit/>
          </a:bodyPr>
          <a:lstStyle/>
          <a:p>
            <a:pPr marL="0" marR="0" lvl="0" indent="0" algn="l" rtl="0">
              <a:lnSpc>
                <a:spcPct val="100000"/>
              </a:lnSpc>
              <a:spcBef>
                <a:spcPts val="0"/>
              </a:spcBef>
              <a:spcAft>
                <a:spcPts val="0"/>
              </a:spcAft>
              <a:buClr>
                <a:srgbClr val="44546A"/>
              </a:buClr>
              <a:buSzPct val="25000"/>
              <a:buFont typeface="Open Sans SemiBold"/>
              <a:buNone/>
            </a:pPr>
            <a:r>
              <a:rPr lang="en-US" sz="1800" b="0" i="0" u="none" strike="noStrike" cap="none">
                <a:solidFill>
                  <a:srgbClr val="44546A"/>
                </a:solidFill>
                <a:latin typeface="Open Sans SemiBold"/>
                <a:ea typeface="Open Sans SemiBold"/>
                <a:cs typeface="Open Sans SemiBold"/>
                <a:sym typeface="Open Sans SemiBold"/>
              </a:rPr>
              <a:t>A simple online solution for students and parents to view homework details and upcoming deadlines.</a:t>
            </a:r>
          </a:p>
          <a:p>
            <a:pPr marL="0" marR="0" lvl="0" indent="0" algn="l" rtl="0">
              <a:lnSpc>
                <a:spcPct val="100000"/>
              </a:lnSpc>
              <a:spcBef>
                <a:spcPts val="0"/>
              </a:spcBef>
              <a:spcAft>
                <a:spcPts val="0"/>
              </a:spcAft>
              <a:buClr>
                <a:srgbClr val="44546A"/>
              </a:buClr>
              <a:buFont typeface="Open Sans SemiBold"/>
              <a:buNone/>
            </a:pPr>
            <a:endParaRPr sz="1800" b="0" i="0" u="none" strike="noStrike" cap="none">
              <a:solidFill>
                <a:srgbClr val="44546A"/>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Clr>
                <a:srgbClr val="44546A"/>
              </a:buClr>
              <a:buSzPct val="25000"/>
              <a:buFont typeface="Open Sans SemiBold"/>
              <a:buNone/>
            </a:pPr>
            <a:r>
              <a:rPr lang="en-US" sz="1800" b="0" i="0" u="none" strike="noStrike" cap="none">
                <a:solidFill>
                  <a:srgbClr val="44546A"/>
                </a:solidFill>
                <a:latin typeface="Open Sans SemiBold"/>
                <a:ea typeface="Open Sans SemiBold"/>
                <a:cs typeface="Open Sans SemiBold"/>
                <a:sym typeface="Open Sans SemiBold"/>
              </a:rPr>
              <a:t>Mobile apps and notifications ensure you always know what homework your child has and when it’s due.</a:t>
            </a:r>
          </a:p>
        </p:txBody>
      </p:sp>
    </p:spTree>
    <p:extLst>
      <p:ext uri="{BB962C8B-B14F-4D97-AF65-F5344CB8AC3E}">
        <p14:creationId xmlns:p14="http://schemas.microsoft.com/office/powerpoint/2010/main" val="2018652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descr="IMG_1263-Edit.jpg"/>
          <p:cNvPicPr preferRelativeResize="0"/>
          <p:nvPr/>
        </p:nvPicPr>
        <p:blipFill rotWithShape="1">
          <a:blip r:embed="rId3">
            <a:alphaModFix/>
          </a:blip>
          <a:srcRect l="5172" t="8038" r="12287"/>
          <a:stretch/>
        </p:blipFill>
        <p:spPr>
          <a:xfrm>
            <a:off x="-24677" y="-32132"/>
            <a:ext cx="12247704" cy="6822938"/>
          </a:xfrm>
          <a:prstGeom prst="rect">
            <a:avLst/>
          </a:prstGeom>
          <a:noFill/>
          <a:ln>
            <a:noFill/>
          </a:ln>
        </p:spPr>
      </p:pic>
      <p:grpSp>
        <p:nvGrpSpPr>
          <p:cNvPr id="69" name="Shape 69"/>
          <p:cNvGrpSpPr/>
          <p:nvPr/>
        </p:nvGrpSpPr>
        <p:grpSpPr>
          <a:xfrm>
            <a:off x="4775" y="295965"/>
            <a:ext cx="5432406" cy="770810"/>
            <a:chOff x="0" y="0"/>
            <a:chExt cx="5432404" cy="770809"/>
          </a:xfrm>
        </p:grpSpPr>
        <p:sp>
          <p:nvSpPr>
            <p:cNvPr id="70" name="Shape 70"/>
            <p:cNvSpPr/>
            <p:nvPr/>
          </p:nvSpPr>
          <p:spPr>
            <a:xfrm>
              <a:off x="0" y="0"/>
              <a:ext cx="5432404" cy="770809"/>
            </a:xfrm>
            <a:prstGeom prst="rect">
              <a:avLst/>
            </a:prstGeom>
            <a:solidFill>
              <a:srgbClr val="0C79C8">
                <a:alpha val="69411"/>
              </a:srgbClr>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71" name="Shape 71"/>
            <p:cNvSpPr txBox="1"/>
            <p:nvPr/>
          </p:nvSpPr>
          <p:spPr>
            <a:xfrm>
              <a:off x="0" y="127605"/>
              <a:ext cx="5432404" cy="515595"/>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a:buNone/>
              </a:pPr>
              <a:r>
                <a:rPr lang="en-US" sz="2600" b="1" i="0" u="none" strike="noStrike" cap="none" dirty="0" smtClean="0">
                  <a:solidFill>
                    <a:srgbClr val="FFFFFF"/>
                  </a:solidFill>
                  <a:latin typeface="Open Sans"/>
                  <a:ea typeface="Open Sans"/>
                  <a:cs typeface="Open Sans"/>
                  <a:sym typeface="Open Sans"/>
                </a:rPr>
                <a:t>Where </a:t>
              </a:r>
              <a:r>
                <a:rPr lang="en-US" sz="2600" b="1" i="0" u="none" strike="noStrike" cap="none" dirty="0">
                  <a:solidFill>
                    <a:srgbClr val="FFFFFF"/>
                  </a:solidFill>
                  <a:latin typeface="Open Sans"/>
                  <a:ea typeface="Open Sans"/>
                  <a:cs typeface="Open Sans"/>
                  <a:sym typeface="Open Sans"/>
                </a:rPr>
                <a:t>is Show My </a:t>
              </a:r>
              <a:r>
                <a:rPr lang="en-US" sz="2600" b="1" i="0" u="none" strike="noStrike" cap="none" dirty="0" smtClean="0">
                  <a:solidFill>
                    <a:srgbClr val="FFFFFF"/>
                  </a:solidFill>
                  <a:latin typeface="Open Sans"/>
                  <a:ea typeface="Open Sans"/>
                  <a:cs typeface="Open Sans"/>
                  <a:sym typeface="Open Sans"/>
                </a:rPr>
                <a:t>Homework?</a:t>
              </a:r>
              <a:endParaRPr lang="en-US" sz="2600" b="1" i="0" u="none" strike="noStrike" cap="none" dirty="0">
                <a:solidFill>
                  <a:srgbClr val="FFFFFF"/>
                </a:solidFill>
                <a:latin typeface="Open Sans"/>
                <a:ea typeface="Open Sans"/>
                <a:cs typeface="Open Sans"/>
                <a:sym typeface="Open Sans"/>
              </a:endParaRPr>
            </a:p>
          </p:txBody>
        </p:sp>
      </p:grpSp>
      <p:sp>
        <p:nvSpPr>
          <p:cNvPr id="72" name="Shape 72"/>
          <p:cNvSpPr txBox="1"/>
          <p:nvPr/>
        </p:nvSpPr>
        <p:spPr>
          <a:xfrm>
            <a:off x="7582324" y="1935525"/>
            <a:ext cx="4019957" cy="2986951"/>
          </a:xfrm>
          <a:prstGeom prst="rect">
            <a:avLst/>
          </a:prstGeom>
          <a:noFill/>
          <a:ln>
            <a:noFill/>
          </a:ln>
        </p:spPr>
        <p:txBody>
          <a:bodyPr lIns="121850" tIns="121850" rIns="121850" bIns="121850" anchor="t" anchorCtr="0">
            <a:noAutofit/>
          </a:bodyPr>
          <a:lstStyle/>
          <a:p>
            <a:pPr marL="0" marR="0" lvl="0" indent="0" algn="l" rtl="0">
              <a:lnSpc>
                <a:spcPct val="100000"/>
              </a:lnSpc>
              <a:spcBef>
                <a:spcPts val="0"/>
              </a:spcBef>
              <a:spcAft>
                <a:spcPts val="0"/>
              </a:spcAft>
              <a:buClr>
                <a:srgbClr val="44546A"/>
              </a:buClr>
              <a:buSzPct val="25000"/>
              <a:buFont typeface="Open Sans SemiBold"/>
              <a:buNone/>
            </a:pPr>
            <a:r>
              <a:rPr lang="en-US" sz="1800" b="0" i="0" u="none" strike="noStrike" cap="none">
                <a:solidFill>
                  <a:srgbClr val="44546A"/>
                </a:solidFill>
                <a:latin typeface="Open Sans SemiBold"/>
                <a:ea typeface="Open Sans SemiBold"/>
                <a:cs typeface="Open Sans SemiBold"/>
                <a:sym typeface="Open Sans SemiBold"/>
              </a:rPr>
              <a:t>A simple online solution for students and parents to view homework details and upcoming deadlines.</a:t>
            </a:r>
          </a:p>
          <a:p>
            <a:pPr marL="0" marR="0" lvl="0" indent="0" algn="l" rtl="0">
              <a:lnSpc>
                <a:spcPct val="100000"/>
              </a:lnSpc>
              <a:spcBef>
                <a:spcPts val="0"/>
              </a:spcBef>
              <a:spcAft>
                <a:spcPts val="0"/>
              </a:spcAft>
              <a:buClr>
                <a:srgbClr val="44546A"/>
              </a:buClr>
              <a:buFont typeface="Open Sans SemiBold"/>
              <a:buNone/>
            </a:pPr>
            <a:endParaRPr sz="1800" b="0" i="0" u="none" strike="noStrike" cap="none">
              <a:solidFill>
                <a:srgbClr val="44546A"/>
              </a:solidFill>
              <a:latin typeface="Open Sans SemiBold"/>
              <a:ea typeface="Open Sans SemiBold"/>
              <a:cs typeface="Open Sans SemiBold"/>
              <a:sym typeface="Open Sans SemiBold"/>
            </a:endParaRPr>
          </a:p>
          <a:p>
            <a:pPr marL="0" marR="0" lvl="0" indent="0" algn="l" rtl="0">
              <a:lnSpc>
                <a:spcPct val="100000"/>
              </a:lnSpc>
              <a:spcBef>
                <a:spcPts val="0"/>
              </a:spcBef>
              <a:spcAft>
                <a:spcPts val="0"/>
              </a:spcAft>
              <a:buClr>
                <a:srgbClr val="44546A"/>
              </a:buClr>
              <a:buSzPct val="25000"/>
              <a:buFont typeface="Open Sans SemiBold"/>
              <a:buNone/>
            </a:pPr>
            <a:r>
              <a:rPr lang="en-US" sz="1800" b="0" i="0" u="none" strike="noStrike" cap="none">
                <a:solidFill>
                  <a:srgbClr val="44546A"/>
                </a:solidFill>
                <a:latin typeface="Open Sans SemiBold"/>
                <a:ea typeface="Open Sans SemiBold"/>
                <a:cs typeface="Open Sans SemiBold"/>
                <a:sym typeface="Open Sans SemiBold"/>
              </a:rPr>
              <a:t>Mobile apps and notifications ensure you always know what homework your child has and when it’s due.</a:t>
            </a: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t="8670" r="352" b="7769"/>
          <a:stretch/>
        </p:blipFill>
        <p:spPr bwMode="auto">
          <a:xfrm>
            <a:off x="215243" y="1394872"/>
            <a:ext cx="11767864" cy="7894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90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smhw wide.jpg"/>
          <p:cNvPicPr preferRelativeResize="0"/>
          <p:nvPr/>
        </p:nvPicPr>
        <p:blipFill rotWithShape="1">
          <a:blip r:embed="rId3">
            <a:alphaModFix/>
          </a:blip>
          <a:srcRect l="15487" t="13130" r="6296"/>
          <a:stretch/>
        </p:blipFill>
        <p:spPr>
          <a:xfrm>
            <a:off x="-12633" y="-1926"/>
            <a:ext cx="12223617" cy="6788158"/>
          </a:xfrm>
          <a:prstGeom prst="rect">
            <a:avLst/>
          </a:prstGeom>
          <a:noFill/>
          <a:ln>
            <a:noFill/>
          </a:ln>
        </p:spPr>
      </p:pic>
      <p:grpSp>
        <p:nvGrpSpPr>
          <p:cNvPr id="118" name="Shape 118"/>
          <p:cNvGrpSpPr/>
          <p:nvPr/>
        </p:nvGrpSpPr>
        <p:grpSpPr>
          <a:xfrm>
            <a:off x="4775" y="295965"/>
            <a:ext cx="5008047" cy="770810"/>
            <a:chOff x="0" y="0"/>
            <a:chExt cx="5008046" cy="770809"/>
          </a:xfrm>
        </p:grpSpPr>
        <p:sp>
          <p:nvSpPr>
            <p:cNvPr id="119" name="Shape 119"/>
            <p:cNvSpPr/>
            <p:nvPr/>
          </p:nvSpPr>
          <p:spPr>
            <a:xfrm>
              <a:off x="0" y="0"/>
              <a:ext cx="5008046" cy="770809"/>
            </a:xfrm>
            <a:prstGeom prst="rect">
              <a:avLst/>
            </a:prstGeom>
            <a:solidFill>
              <a:srgbClr val="0C79C8">
                <a:alpha val="69411"/>
              </a:srgbClr>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120" name="Shape 120"/>
            <p:cNvSpPr txBox="1"/>
            <p:nvPr/>
          </p:nvSpPr>
          <p:spPr>
            <a:xfrm>
              <a:off x="0" y="127605"/>
              <a:ext cx="5008046" cy="515595"/>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a:buNone/>
              </a:pPr>
              <a:r>
                <a:rPr lang="en-US" sz="2600" b="1" i="0" u="none" strike="noStrike" cap="none">
                  <a:solidFill>
                    <a:srgbClr val="FFFFFF"/>
                  </a:solidFill>
                  <a:latin typeface="Open Sans"/>
                  <a:ea typeface="Open Sans"/>
                  <a:cs typeface="Open Sans"/>
                  <a:sym typeface="Open Sans"/>
                </a:rPr>
                <a:t>Homework Description </a:t>
              </a:r>
            </a:p>
          </p:txBody>
        </p:sp>
      </p:grpSp>
      <p:sp>
        <p:nvSpPr>
          <p:cNvPr id="121" name="Shape 121"/>
          <p:cNvSpPr txBox="1"/>
          <p:nvPr/>
        </p:nvSpPr>
        <p:spPr>
          <a:xfrm>
            <a:off x="1603666" y="2637184"/>
            <a:ext cx="3688838" cy="2011590"/>
          </a:xfrm>
          <a:prstGeom prst="rect">
            <a:avLst/>
          </a:prstGeom>
          <a:noFill/>
          <a:ln>
            <a:noFill/>
          </a:ln>
        </p:spPr>
        <p:txBody>
          <a:bodyPr lIns="121850" tIns="121850" rIns="121850" bIns="121850" anchor="t" anchorCtr="0">
            <a:noAutofit/>
          </a:bodyPr>
          <a:lstStyle/>
          <a:p>
            <a:pPr marL="0" marR="0" lvl="0" indent="0" algn="l" rtl="0">
              <a:lnSpc>
                <a:spcPct val="120000"/>
              </a:lnSpc>
              <a:spcBef>
                <a:spcPts val="0"/>
              </a:spcBef>
              <a:spcAft>
                <a:spcPts val="0"/>
              </a:spcAft>
              <a:buClr>
                <a:srgbClr val="FFFFFF"/>
              </a:buClr>
              <a:buSzPct val="25000"/>
              <a:buFont typeface="Open Sans SemiBold"/>
              <a:buNone/>
            </a:pPr>
            <a:r>
              <a:rPr lang="en-US" sz="1800" b="0" i="0" u="none" strike="noStrike" cap="none">
                <a:solidFill>
                  <a:srgbClr val="FFFFFF"/>
                </a:solidFill>
                <a:latin typeface="Open Sans SemiBold"/>
                <a:ea typeface="Open Sans SemiBold"/>
                <a:cs typeface="Open Sans SemiBold"/>
                <a:sym typeface="Open Sans SemiBold"/>
              </a:rPr>
              <a:t>Here is a task’s title and description, issue and due dates and how it should be submitted.</a:t>
            </a:r>
          </a:p>
        </p:txBody>
      </p:sp>
    </p:spTree>
    <p:extLst>
      <p:ext uri="{BB962C8B-B14F-4D97-AF65-F5344CB8AC3E}">
        <p14:creationId xmlns:p14="http://schemas.microsoft.com/office/powerpoint/2010/main" val="571703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Shape 77" descr="IMG_1149-2.jpg"/>
          <p:cNvPicPr preferRelativeResize="0"/>
          <p:nvPr/>
        </p:nvPicPr>
        <p:blipFill rotWithShape="1">
          <a:blip r:embed="rId3">
            <a:alphaModFix/>
          </a:blip>
          <a:srcRect t="12055" b="4285"/>
          <a:stretch/>
        </p:blipFill>
        <p:spPr>
          <a:xfrm flipH="1">
            <a:off x="-9621" y="-20457"/>
            <a:ext cx="12211339" cy="6810321"/>
          </a:xfrm>
          <a:prstGeom prst="rect">
            <a:avLst/>
          </a:prstGeom>
          <a:noFill/>
          <a:ln>
            <a:noFill/>
          </a:ln>
        </p:spPr>
      </p:pic>
      <p:grpSp>
        <p:nvGrpSpPr>
          <p:cNvPr id="78" name="Shape 78"/>
          <p:cNvGrpSpPr/>
          <p:nvPr/>
        </p:nvGrpSpPr>
        <p:grpSpPr>
          <a:xfrm>
            <a:off x="2338083" y="4595617"/>
            <a:ext cx="9863712" cy="731496"/>
            <a:chOff x="0" y="-57075"/>
            <a:chExt cx="9863711" cy="731496"/>
          </a:xfrm>
        </p:grpSpPr>
        <p:sp>
          <p:nvSpPr>
            <p:cNvPr id="79" name="Shape 79"/>
            <p:cNvSpPr/>
            <p:nvPr/>
          </p:nvSpPr>
          <p:spPr>
            <a:xfrm>
              <a:off x="0" y="0"/>
              <a:ext cx="9863711" cy="617348"/>
            </a:xfrm>
            <a:prstGeom prst="rect">
              <a:avLst/>
            </a:prstGeom>
            <a:solidFill>
              <a:srgbClr val="0C79C8">
                <a:alpha val="69411"/>
              </a:srgbClr>
            </a:solidFill>
            <a:ln>
              <a:noFill/>
            </a:ln>
            <a:effectLst>
              <a:outerShdw blurRad="12699" dist="12700" dir="8100000" rotWithShape="0">
                <a:srgbClr val="000000">
                  <a:alpha val="0"/>
                </a:srgbClr>
              </a:outerShdw>
            </a:effectLst>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80" name="Shape 80"/>
            <p:cNvSpPr txBox="1"/>
            <p:nvPr/>
          </p:nvSpPr>
          <p:spPr>
            <a:xfrm>
              <a:off x="0" y="-57075"/>
              <a:ext cx="9863711" cy="731496"/>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SemiBold"/>
                <a:buNone/>
              </a:pPr>
              <a:r>
                <a:rPr lang="en-US" sz="2000" b="0" i="0" u="none" strike="noStrike" cap="none">
                  <a:solidFill>
                    <a:srgbClr val="FFFFFF"/>
                  </a:solidFill>
                  <a:latin typeface="Open Sans SemiBold"/>
                  <a:ea typeface="Open Sans SemiBold"/>
                  <a:cs typeface="Open Sans SemiBold"/>
                  <a:sym typeface="Open Sans SemiBold"/>
                </a:rPr>
                <a:t>See when homework has been submitted and the grades awarded for it.</a:t>
              </a:r>
            </a:p>
          </p:txBody>
        </p:sp>
      </p:grpSp>
      <p:grpSp>
        <p:nvGrpSpPr>
          <p:cNvPr id="81" name="Shape 81"/>
          <p:cNvGrpSpPr/>
          <p:nvPr/>
        </p:nvGrpSpPr>
        <p:grpSpPr>
          <a:xfrm>
            <a:off x="6263536" y="3787926"/>
            <a:ext cx="5938261" cy="617349"/>
            <a:chOff x="0" y="0"/>
            <a:chExt cx="5938259" cy="617347"/>
          </a:xfrm>
        </p:grpSpPr>
        <p:sp>
          <p:nvSpPr>
            <p:cNvPr id="82" name="Shape 82"/>
            <p:cNvSpPr/>
            <p:nvPr/>
          </p:nvSpPr>
          <p:spPr>
            <a:xfrm>
              <a:off x="0" y="0"/>
              <a:ext cx="5938258" cy="617347"/>
            </a:xfrm>
            <a:prstGeom prst="rect">
              <a:avLst/>
            </a:prstGeom>
            <a:solidFill>
              <a:srgbClr val="0C79C8">
                <a:alpha val="69411"/>
              </a:srgbClr>
            </a:solidFill>
            <a:ln>
              <a:noFill/>
            </a:ln>
            <a:effectLst>
              <a:outerShdw blurRad="12699" dist="12700" dir="8100000" rotWithShape="0">
                <a:srgbClr val="000000">
                  <a:alpha val="0"/>
                </a:srgbClr>
              </a:outerShdw>
            </a:effectLst>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83" name="Shape 83"/>
            <p:cNvSpPr txBox="1"/>
            <p:nvPr/>
          </p:nvSpPr>
          <p:spPr>
            <a:xfrm>
              <a:off x="0" y="114375"/>
              <a:ext cx="5938258" cy="388594"/>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SemiBold"/>
                <a:buNone/>
              </a:pPr>
              <a:r>
                <a:rPr lang="en-US" sz="2000" b="0" i="0" u="none" strike="noStrike" cap="none">
                  <a:solidFill>
                    <a:srgbClr val="FFFFFF"/>
                  </a:solidFill>
                  <a:latin typeface="Open Sans SemiBold"/>
                  <a:ea typeface="Open Sans SemiBold"/>
                  <a:cs typeface="Open Sans SemiBold"/>
                  <a:sym typeface="Open Sans SemiBold"/>
                </a:rPr>
                <a:t>Get notifications straight to your phone</a:t>
              </a:r>
            </a:p>
          </p:txBody>
        </p:sp>
      </p:grpSp>
      <p:grpSp>
        <p:nvGrpSpPr>
          <p:cNvPr id="84" name="Shape 84"/>
          <p:cNvGrpSpPr/>
          <p:nvPr/>
        </p:nvGrpSpPr>
        <p:grpSpPr>
          <a:xfrm>
            <a:off x="1983190" y="5517455"/>
            <a:ext cx="10218606" cy="731496"/>
            <a:chOff x="0" y="-57075"/>
            <a:chExt cx="10218604" cy="731496"/>
          </a:xfrm>
        </p:grpSpPr>
        <p:sp>
          <p:nvSpPr>
            <p:cNvPr id="85" name="Shape 85"/>
            <p:cNvSpPr/>
            <p:nvPr/>
          </p:nvSpPr>
          <p:spPr>
            <a:xfrm>
              <a:off x="0" y="0"/>
              <a:ext cx="10218604" cy="617347"/>
            </a:xfrm>
            <a:prstGeom prst="rect">
              <a:avLst/>
            </a:prstGeom>
            <a:solidFill>
              <a:srgbClr val="0C79C8">
                <a:alpha val="69411"/>
              </a:srgbClr>
            </a:solidFill>
            <a:ln>
              <a:noFill/>
            </a:ln>
            <a:effectLst>
              <a:outerShdw blurRad="12699" dist="12700" dir="8100000" rotWithShape="0">
                <a:srgbClr val="000000">
                  <a:alpha val="0"/>
                </a:srgbClr>
              </a:outerShdw>
            </a:effectLst>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86" name="Shape 86"/>
            <p:cNvSpPr txBox="1"/>
            <p:nvPr/>
          </p:nvSpPr>
          <p:spPr>
            <a:xfrm>
              <a:off x="0" y="-57075"/>
              <a:ext cx="10218604" cy="731496"/>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SemiBold"/>
                <a:buNone/>
              </a:pPr>
              <a:r>
                <a:rPr lang="en-US" sz="2000" b="0" i="0" u="none" strike="noStrike" cap="none">
                  <a:solidFill>
                    <a:srgbClr val="FFFFFF"/>
                  </a:solidFill>
                  <a:latin typeface="Open Sans SemiBold"/>
                  <a:ea typeface="Open Sans SemiBold"/>
                  <a:cs typeface="Open Sans SemiBold"/>
                  <a:sym typeface="Open Sans SemiBold"/>
                </a:rPr>
                <a:t>Visibility - See exactly how much homework has been set and when it’s due</a:t>
              </a:r>
            </a:p>
          </p:txBody>
        </p:sp>
      </p:grpSp>
      <p:grpSp>
        <p:nvGrpSpPr>
          <p:cNvPr id="87" name="Shape 87"/>
          <p:cNvGrpSpPr/>
          <p:nvPr/>
        </p:nvGrpSpPr>
        <p:grpSpPr>
          <a:xfrm>
            <a:off x="-1568" y="-37322"/>
            <a:ext cx="7270287" cy="1417295"/>
            <a:chOff x="0" y="-323243"/>
            <a:chExt cx="7270287" cy="1417294"/>
          </a:xfrm>
        </p:grpSpPr>
        <p:sp>
          <p:nvSpPr>
            <p:cNvPr id="88" name="Shape 88"/>
            <p:cNvSpPr/>
            <p:nvPr/>
          </p:nvSpPr>
          <p:spPr>
            <a:xfrm>
              <a:off x="0" y="0"/>
              <a:ext cx="7270287" cy="770809"/>
            </a:xfrm>
            <a:prstGeom prst="rect">
              <a:avLst/>
            </a:prstGeom>
            <a:solidFill>
              <a:srgbClr val="0C79C8">
                <a:alpha val="69411"/>
              </a:srgbClr>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89" name="Shape 89"/>
            <p:cNvSpPr txBox="1"/>
            <p:nvPr/>
          </p:nvSpPr>
          <p:spPr>
            <a:xfrm>
              <a:off x="0" y="-323243"/>
              <a:ext cx="7270287" cy="1417294"/>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a:buNone/>
              </a:pPr>
              <a:r>
                <a:rPr lang="en-US" sz="2600" b="1" i="0" u="none" strike="noStrike" cap="none">
                  <a:solidFill>
                    <a:srgbClr val="FFFFFF"/>
                  </a:solidFill>
                  <a:latin typeface="Open Sans"/>
                  <a:ea typeface="Open Sans"/>
                  <a:cs typeface="Open Sans"/>
                  <a:sym typeface="Open Sans"/>
                </a:rPr>
                <a:t>How Show My Homework can Help You</a:t>
              </a:r>
            </a:p>
          </p:txBody>
        </p:sp>
      </p:grpSp>
    </p:spTree>
    <p:extLst>
      <p:ext uri="{BB962C8B-B14F-4D97-AF65-F5344CB8AC3E}">
        <p14:creationId xmlns:p14="http://schemas.microsoft.com/office/powerpoint/2010/main" val="29689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700"/>
                                        <p:tgtEl>
                                          <p:spTgt spid="84"/>
                                        </p:tgtEl>
                                      </p:cBhvr>
                                    </p:animEffect>
                                  </p:childTnLst>
                                </p:cTn>
                              </p:par>
                            </p:childTnLst>
                          </p:cTn>
                        </p:par>
                        <p:par>
                          <p:cTn id="8" fill="hold">
                            <p:stCondLst>
                              <p:cond delay="700"/>
                            </p:stCondLst>
                            <p:childTnLst>
                              <p:par>
                                <p:cTn id="9" presetID="10" presetClass="entr" presetSubtype="0"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fade">
                                      <p:cBhvr>
                                        <p:cTn id="11" dur="700"/>
                                        <p:tgtEl>
                                          <p:spTgt spid="81"/>
                                        </p:tgtEl>
                                      </p:cBhvr>
                                    </p:animEffect>
                                  </p:childTnLst>
                                </p:cTn>
                              </p:par>
                            </p:childTnLst>
                          </p:cTn>
                        </p:par>
                        <p:par>
                          <p:cTn id="12" fill="hold">
                            <p:stCondLst>
                              <p:cond delay="1400"/>
                            </p:stCondLst>
                            <p:childTnLst>
                              <p:par>
                                <p:cTn id="13" presetID="10" presetClass="entr" presetSubtype="0"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7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Shape 84"/>
          <p:cNvGrpSpPr/>
          <p:nvPr/>
        </p:nvGrpSpPr>
        <p:grpSpPr>
          <a:xfrm>
            <a:off x="1587913" y="4262022"/>
            <a:ext cx="8905019" cy="1246742"/>
            <a:chOff x="3174999" y="8524043"/>
            <a:chExt cx="17805399" cy="2493484"/>
          </a:xfrm>
        </p:grpSpPr>
        <p:grpSp>
          <p:nvGrpSpPr>
            <p:cNvPr id="85" name="Shape 85"/>
            <p:cNvGrpSpPr/>
            <p:nvPr/>
          </p:nvGrpSpPr>
          <p:grpSpPr>
            <a:xfrm>
              <a:off x="3174999" y="8524043"/>
              <a:ext cx="3826322" cy="2428710"/>
              <a:chOff x="3733800" y="3249125"/>
              <a:chExt cx="3826322" cy="2428710"/>
            </a:xfrm>
          </p:grpSpPr>
          <p:sp>
            <p:nvSpPr>
              <p:cNvPr id="86" name="Shape 86"/>
              <p:cNvSpPr/>
              <p:nvPr/>
            </p:nvSpPr>
            <p:spPr>
              <a:xfrm>
                <a:off x="4999094" y="3249125"/>
                <a:ext cx="1296082" cy="1296419"/>
              </a:xfrm>
              <a:prstGeom prst="ellipse">
                <a:avLst/>
              </a:prstGeom>
              <a:solidFill>
                <a:srgbClr val="8CC152"/>
              </a:solidFill>
              <a:ln>
                <a:noFill/>
              </a:ln>
            </p:spPr>
            <p:txBody>
              <a:bodyPr lIns="91425" tIns="45700" rIns="91425" bIns="4570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87" name="Shape 87"/>
              <p:cNvSpPr txBox="1"/>
              <p:nvPr/>
            </p:nvSpPr>
            <p:spPr>
              <a:xfrm>
                <a:off x="3733800" y="4619121"/>
                <a:ext cx="3826322" cy="1058715"/>
              </a:xfrm>
              <a:prstGeom prst="rect">
                <a:avLst/>
              </a:prstGeom>
              <a:noFill/>
              <a:ln>
                <a:noFill/>
              </a:ln>
            </p:spPr>
            <p:txBody>
              <a:bodyPr lIns="182825" tIns="91400" rIns="182825" bIns="91400" anchor="t" anchorCtr="0">
                <a:noAutofit/>
              </a:bodyPr>
              <a:lstStyle/>
              <a:p>
                <a:pPr algn="ctr">
                  <a:lnSpc>
                    <a:spcPct val="120000"/>
                  </a:lnSpc>
                  <a:buClr>
                    <a:schemeClr val="accent1"/>
                  </a:buClr>
                  <a:buSzPct val="25000"/>
                </a:pPr>
                <a:r>
                  <a:rPr lang="en-US" sz="1200">
                    <a:solidFill>
                      <a:schemeClr val="accent1"/>
                    </a:solidFill>
                    <a:latin typeface="Open Sans"/>
                    <a:ea typeface="Open Sans"/>
                    <a:cs typeface="Open Sans"/>
                    <a:sym typeface="Open Sans"/>
                  </a:rPr>
                  <a:t>See all your homework at the click of a button</a:t>
                </a:r>
              </a:p>
            </p:txBody>
          </p:sp>
          <p:pic>
            <p:nvPicPr>
              <p:cNvPr id="88" name="Shape 88"/>
              <p:cNvPicPr preferRelativeResize="0"/>
              <p:nvPr/>
            </p:nvPicPr>
            <p:blipFill rotWithShape="1">
              <a:blip r:embed="rId3">
                <a:alphaModFix/>
              </a:blip>
              <a:srcRect/>
              <a:stretch/>
            </p:blipFill>
            <p:spPr>
              <a:xfrm>
                <a:off x="5065505" y="3523666"/>
                <a:ext cx="1198978" cy="810245"/>
              </a:xfrm>
              <a:prstGeom prst="rect">
                <a:avLst/>
              </a:prstGeom>
              <a:noFill/>
              <a:ln>
                <a:noFill/>
              </a:ln>
            </p:spPr>
          </p:pic>
        </p:grpSp>
        <p:grpSp>
          <p:nvGrpSpPr>
            <p:cNvPr id="89" name="Shape 89"/>
            <p:cNvGrpSpPr/>
            <p:nvPr/>
          </p:nvGrpSpPr>
          <p:grpSpPr>
            <a:xfrm>
              <a:off x="7600875" y="8557203"/>
              <a:ext cx="4379672" cy="2443992"/>
              <a:chOff x="7702475" y="8912803"/>
              <a:chExt cx="4379672" cy="2443992"/>
            </a:xfrm>
          </p:grpSpPr>
          <p:sp>
            <p:nvSpPr>
              <p:cNvPr id="90" name="Shape 90"/>
              <p:cNvSpPr/>
              <p:nvPr/>
            </p:nvSpPr>
            <p:spPr>
              <a:xfrm>
                <a:off x="9243375" y="8912803"/>
                <a:ext cx="1296082" cy="1296422"/>
              </a:xfrm>
              <a:prstGeom prst="ellipse">
                <a:avLst/>
              </a:prstGeom>
              <a:solidFill>
                <a:srgbClr val="8CC152"/>
              </a:solidFill>
              <a:ln>
                <a:noFill/>
              </a:ln>
            </p:spPr>
            <p:txBody>
              <a:bodyPr lIns="91425" tIns="45700" rIns="91425" bIns="4570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91" name="Shape 91"/>
              <p:cNvSpPr txBox="1"/>
              <p:nvPr/>
            </p:nvSpPr>
            <p:spPr>
              <a:xfrm>
                <a:off x="7702475" y="10298081"/>
                <a:ext cx="4379672" cy="1058715"/>
              </a:xfrm>
              <a:prstGeom prst="rect">
                <a:avLst/>
              </a:prstGeom>
              <a:noFill/>
              <a:ln>
                <a:noFill/>
              </a:ln>
            </p:spPr>
            <p:txBody>
              <a:bodyPr lIns="182825" tIns="91400" rIns="182825" bIns="91400" anchor="t" anchorCtr="0">
                <a:noAutofit/>
              </a:bodyPr>
              <a:lstStyle/>
              <a:p>
                <a:pPr algn="ctr">
                  <a:lnSpc>
                    <a:spcPct val="120000"/>
                  </a:lnSpc>
                  <a:buClr>
                    <a:srgbClr val="2F2F2F"/>
                  </a:buClr>
                  <a:buSzPct val="25000"/>
                </a:pPr>
                <a:r>
                  <a:rPr lang="en-US" sz="1200">
                    <a:solidFill>
                      <a:srgbClr val="2F2F2F"/>
                    </a:solidFill>
                    <a:latin typeface="Open Sans"/>
                    <a:ea typeface="Open Sans"/>
                    <a:cs typeface="Open Sans"/>
                    <a:sym typeface="Open Sans"/>
                  </a:rPr>
                  <a:t>Free smartphone app – No more </a:t>
                </a:r>
                <a:r>
                  <a:rPr lang="en-US" sz="1200">
                    <a:solidFill>
                      <a:srgbClr val="FF0000"/>
                    </a:solidFill>
                    <a:latin typeface="Open Sans"/>
                    <a:ea typeface="Open Sans"/>
                    <a:cs typeface="Open Sans"/>
                    <a:sym typeface="Open Sans"/>
                  </a:rPr>
                  <a:t>h</a:t>
                </a:r>
                <a:r>
                  <a:rPr lang="en-US" sz="1200">
                    <a:solidFill>
                      <a:srgbClr val="2F2F2F"/>
                    </a:solidFill>
                    <a:latin typeface="Open Sans"/>
                    <a:ea typeface="Open Sans"/>
                    <a:cs typeface="Open Sans"/>
                    <a:sym typeface="Open Sans"/>
                  </a:rPr>
                  <a:t>omework diaries!</a:t>
                </a:r>
              </a:p>
            </p:txBody>
          </p:sp>
          <p:pic>
            <p:nvPicPr>
              <p:cNvPr id="92" name="Shape 92"/>
              <p:cNvPicPr preferRelativeResize="0"/>
              <p:nvPr/>
            </p:nvPicPr>
            <p:blipFill rotWithShape="1">
              <a:blip r:embed="rId3">
                <a:alphaModFix/>
              </a:blip>
              <a:srcRect/>
              <a:stretch/>
            </p:blipFill>
            <p:spPr>
              <a:xfrm>
                <a:off x="9297602" y="9192346"/>
                <a:ext cx="1198978" cy="810245"/>
              </a:xfrm>
              <a:prstGeom prst="rect">
                <a:avLst/>
              </a:prstGeom>
              <a:noFill/>
              <a:ln>
                <a:noFill/>
              </a:ln>
            </p:spPr>
          </p:pic>
        </p:grpSp>
        <p:grpSp>
          <p:nvGrpSpPr>
            <p:cNvPr id="93" name="Shape 93"/>
            <p:cNvGrpSpPr/>
            <p:nvPr/>
          </p:nvGrpSpPr>
          <p:grpSpPr>
            <a:xfrm>
              <a:off x="11929442" y="8561556"/>
              <a:ext cx="4783754" cy="2442205"/>
              <a:chOff x="11726242" y="8917156"/>
              <a:chExt cx="4783754" cy="2442205"/>
            </a:xfrm>
          </p:grpSpPr>
          <p:sp>
            <p:nvSpPr>
              <p:cNvPr id="94" name="Shape 94"/>
              <p:cNvSpPr/>
              <p:nvPr/>
            </p:nvSpPr>
            <p:spPr>
              <a:xfrm>
                <a:off x="13464134" y="8917156"/>
                <a:ext cx="1296082" cy="1296422"/>
              </a:xfrm>
              <a:prstGeom prst="ellipse">
                <a:avLst/>
              </a:prstGeom>
              <a:solidFill>
                <a:srgbClr val="8CC152"/>
              </a:solidFill>
              <a:ln>
                <a:noFill/>
              </a:ln>
            </p:spPr>
            <p:txBody>
              <a:bodyPr lIns="91425" tIns="45700" rIns="91425" bIns="4570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95" name="Shape 95"/>
              <p:cNvSpPr txBox="1"/>
              <p:nvPr/>
            </p:nvSpPr>
            <p:spPr>
              <a:xfrm>
                <a:off x="11726242" y="10300646"/>
                <a:ext cx="4783754" cy="1058715"/>
              </a:xfrm>
              <a:prstGeom prst="rect">
                <a:avLst/>
              </a:prstGeom>
              <a:noFill/>
              <a:ln>
                <a:noFill/>
              </a:ln>
            </p:spPr>
            <p:txBody>
              <a:bodyPr lIns="182825" tIns="91400" rIns="182825" bIns="91400" anchor="t" anchorCtr="0">
                <a:noAutofit/>
              </a:bodyPr>
              <a:lstStyle/>
              <a:p>
                <a:pPr algn="ctr">
                  <a:lnSpc>
                    <a:spcPct val="120000"/>
                  </a:lnSpc>
                  <a:buClr>
                    <a:srgbClr val="2F2F2F"/>
                  </a:buClr>
                  <a:buSzPct val="25000"/>
                </a:pPr>
                <a:r>
                  <a:rPr lang="en-US" sz="1200">
                    <a:solidFill>
                      <a:srgbClr val="2F2F2F"/>
                    </a:solidFill>
                    <a:latin typeface="Open Sans"/>
                    <a:ea typeface="Open Sans"/>
                    <a:cs typeface="Open Sans"/>
                    <a:sym typeface="Open Sans"/>
                  </a:rPr>
                  <a:t>Access to description and resources wherever they are</a:t>
                </a:r>
              </a:p>
            </p:txBody>
          </p:sp>
          <p:pic>
            <p:nvPicPr>
              <p:cNvPr id="96" name="Shape 96"/>
              <p:cNvPicPr preferRelativeResize="0"/>
              <p:nvPr/>
            </p:nvPicPr>
            <p:blipFill rotWithShape="1">
              <a:blip r:embed="rId3">
                <a:alphaModFix/>
              </a:blip>
              <a:srcRect/>
              <a:stretch/>
            </p:blipFill>
            <p:spPr>
              <a:xfrm>
                <a:off x="13519331" y="9174346"/>
                <a:ext cx="1198978" cy="810245"/>
              </a:xfrm>
              <a:prstGeom prst="rect">
                <a:avLst/>
              </a:prstGeom>
              <a:noFill/>
              <a:ln>
                <a:noFill/>
              </a:ln>
            </p:spPr>
          </p:pic>
        </p:grpSp>
        <p:grpSp>
          <p:nvGrpSpPr>
            <p:cNvPr id="97" name="Shape 97"/>
            <p:cNvGrpSpPr/>
            <p:nvPr/>
          </p:nvGrpSpPr>
          <p:grpSpPr>
            <a:xfrm>
              <a:off x="16864551" y="8556042"/>
              <a:ext cx="4115846" cy="2461486"/>
              <a:chOff x="16407351" y="3204925"/>
              <a:chExt cx="4115846" cy="2461486"/>
            </a:xfrm>
          </p:grpSpPr>
          <p:sp>
            <p:nvSpPr>
              <p:cNvPr id="98" name="Shape 98"/>
              <p:cNvSpPr/>
              <p:nvPr/>
            </p:nvSpPr>
            <p:spPr>
              <a:xfrm>
                <a:off x="17796645" y="3204925"/>
                <a:ext cx="1296082" cy="1296419"/>
              </a:xfrm>
              <a:prstGeom prst="ellipse">
                <a:avLst/>
              </a:prstGeom>
              <a:solidFill>
                <a:srgbClr val="8CC152"/>
              </a:solidFill>
              <a:ln>
                <a:noFill/>
              </a:ln>
            </p:spPr>
            <p:txBody>
              <a:bodyPr lIns="91425" tIns="45700" rIns="91425" bIns="4570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99" name="Shape 99"/>
              <p:cNvSpPr txBox="1"/>
              <p:nvPr/>
            </p:nvSpPr>
            <p:spPr>
              <a:xfrm>
                <a:off x="16407351" y="4607696"/>
                <a:ext cx="4115846" cy="1058715"/>
              </a:xfrm>
              <a:prstGeom prst="rect">
                <a:avLst/>
              </a:prstGeom>
              <a:noFill/>
              <a:ln>
                <a:noFill/>
              </a:ln>
            </p:spPr>
            <p:txBody>
              <a:bodyPr lIns="182825" tIns="91400" rIns="182825" bIns="91400" anchor="t" anchorCtr="0">
                <a:noAutofit/>
              </a:bodyPr>
              <a:lstStyle/>
              <a:p>
                <a:pPr algn="ctr">
                  <a:lnSpc>
                    <a:spcPct val="120000"/>
                  </a:lnSpc>
                  <a:buClr>
                    <a:srgbClr val="2F2F2F"/>
                  </a:buClr>
                  <a:buSzPct val="25000"/>
                </a:pPr>
                <a:r>
                  <a:rPr lang="en-US" sz="1200">
                    <a:solidFill>
                      <a:srgbClr val="2F2F2F"/>
                    </a:solidFill>
                    <a:latin typeface="Open Sans"/>
                    <a:ea typeface="Open Sans"/>
                    <a:cs typeface="Open Sans"/>
                    <a:sym typeface="Open Sans"/>
                  </a:rPr>
                  <a:t>A personalised experience to help stay organised</a:t>
                </a:r>
              </a:p>
            </p:txBody>
          </p:sp>
          <p:pic>
            <p:nvPicPr>
              <p:cNvPr id="100" name="Shape 100"/>
              <p:cNvPicPr preferRelativeResize="0"/>
              <p:nvPr/>
            </p:nvPicPr>
            <p:blipFill rotWithShape="1">
              <a:blip r:embed="rId3">
                <a:alphaModFix/>
              </a:blip>
              <a:srcRect/>
              <a:stretch/>
            </p:blipFill>
            <p:spPr>
              <a:xfrm>
                <a:off x="17857564" y="3491907"/>
                <a:ext cx="1198978" cy="810245"/>
              </a:xfrm>
              <a:prstGeom prst="rect">
                <a:avLst/>
              </a:prstGeom>
              <a:noFill/>
              <a:ln>
                <a:noFill/>
              </a:ln>
            </p:spPr>
          </p:pic>
        </p:grpSp>
      </p:grpSp>
      <p:grpSp>
        <p:nvGrpSpPr>
          <p:cNvPr id="101" name="Shape 101"/>
          <p:cNvGrpSpPr/>
          <p:nvPr/>
        </p:nvGrpSpPr>
        <p:grpSpPr>
          <a:xfrm>
            <a:off x="2777484" y="2936479"/>
            <a:ext cx="6829488" cy="1223279"/>
            <a:chOff x="5553521" y="5872957"/>
            <a:chExt cx="13655419" cy="2446557"/>
          </a:xfrm>
        </p:grpSpPr>
        <p:grpSp>
          <p:nvGrpSpPr>
            <p:cNvPr id="102" name="Shape 102"/>
            <p:cNvGrpSpPr/>
            <p:nvPr/>
          </p:nvGrpSpPr>
          <p:grpSpPr>
            <a:xfrm>
              <a:off x="5553521" y="5890596"/>
              <a:ext cx="3895278" cy="2428708"/>
              <a:chOff x="5909121" y="6246196"/>
              <a:chExt cx="3895278" cy="2428708"/>
            </a:xfrm>
          </p:grpSpPr>
          <p:sp>
            <p:nvSpPr>
              <p:cNvPr id="103" name="Shape 103"/>
              <p:cNvSpPr/>
              <p:nvPr/>
            </p:nvSpPr>
            <p:spPr>
              <a:xfrm>
                <a:off x="7208892" y="6246196"/>
                <a:ext cx="1296082" cy="1296419"/>
              </a:xfrm>
              <a:prstGeom prst="ellipse">
                <a:avLst/>
              </a:prstGeom>
              <a:solidFill>
                <a:srgbClr val="8CC152"/>
              </a:solidFill>
              <a:ln>
                <a:noFill/>
              </a:ln>
            </p:spPr>
            <p:txBody>
              <a:bodyPr lIns="91425" tIns="45700" rIns="91425" bIns="4570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104" name="Shape 104"/>
              <p:cNvSpPr txBox="1"/>
              <p:nvPr/>
            </p:nvSpPr>
            <p:spPr>
              <a:xfrm>
                <a:off x="5909121" y="7616189"/>
                <a:ext cx="3895278" cy="1058715"/>
              </a:xfrm>
              <a:prstGeom prst="rect">
                <a:avLst/>
              </a:prstGeom>
              <a:noFill/>
              <a:ln>
                <a:noFill/>
              </a:ln>
            </p:spPr>
            <p:txBody>
              <a:bodyPr lIns="182825" tIns="91400" rIns="182825" bIns="91400" anchor="t" anchorCtr="0">
                <a:noAutofit/>
              </a:bodyPr>
              <a:lstStyle/>
              <a:p>
                <a:pPr algn="ctr">
                  <a:lnSpc>
                    <a:spcPct val="120000"/>
                  </a:lnSpc>
                  <a:buClr>
                    <a:schemeClr val="accent1"/>
                  </a:buClr>
                  <a:buSzPct val="25000"/>
                </a:pPr>
                <a:r>
                  <a:rPr lang="en-US" sz="1200">
                    <a:solidFill>
                      <a:schemeClr val="accent1"/>
                    </a:solidFill>
                    <a:latin typeface="Open Sans"/>
                    <a:ea typeface="Open Sans"/>
                    <a:cs typeface="Open Sans"/>
                    <a:sym typeface="Open Sans"/>
                  </a:rPr>
                  <a:t>Automatic notifications to remind you</a:t>
                </a:r>
              </a:p>
            </p:txBody>
          </p:sp>
          <p:pic>
            <p:nvPicPr>
              <p:cNvPr id="105" name="Shape 105"/>
              <p:cNvPicPr preferRelativeResize="0"/>
              <p:nvPr/>
            </p:nvPicPr>
            <p:blipFill rotWithShape="1">
              <a:blip r:embed="rId3">
                <a:alphaModFix/>
              </a:blip>
              <a:srcRect/>
              <a:stretch/>
            </p:blipFill>
            <p:spPr>
              <a:xfrm>
                <a:off x="7275303" y="6520735"/>
                <a:ext cx="1198978" cy="810245"/>
              </a:xfrm>
              <a:prstGeom prst="rect">
                <a:avLst/>
              </a:prstGeom>
              <a:noFill/>
              <a:ln>
                <a:noFill/>
              </a:ln>
            </p:spPr>
          </p:pic>
        </p:grpSp>
        <p:sp>
          <p:nvSpPr>
            <p:cNvPr id="106" name="Shape 106"/>
            <p:cNvSpPr/>
            <p:nvPr/>
          </p:nvSpPr>
          <p:spPr>
            <a:xfrm>
              <a:off x="11453175" y="5872957"/>
              <a:ext cx="1296082" cy="1296419"/>
            </a:xfrm>
            <a:prstGeom prst="ellipse">
              <a:avLst/>
            </a:prstGeom>
            <a:solidFill>
              <a:srgbClr val="8CC152"/>
            </a:solidFill>
            <a:ln>
              <a:noFill/>
            </a:ln>
          </p:spPr>
          <p:txBody>
            <a:bodyPr lIns="91425" tIns="45700" rIns="91425" bIns="4570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107" name="Shape 107"/>
            <p:cNvSpPr txBox="1"/>
            <p:nvPr/>
          </p:nvSpPr>
          <p:spPr>
            <a:xfrm>
              <a:off x="10414000" y="7258232"/>
              <a:ext cx="3376219" cy="1058715"/>
            </a:xfrm>
            <a:prstGeom prst="rect">
              <a:avLst/>
            </a:prstGeom>
            <a:noFill/>
            <a:ln>
              <a:noFill/>
            </a:ln>
          </p:spPr>
          <p:txBody>
            <a:bodyPr lIns="182825" tIns="91400" rIns="182825" bIns="91400" anchor="t" anchorCtr="0">
              <a:noAutofit/>
            </a:bodyPr>
            <a:lstStyle/>
            <a:p>
              <a:pPr algn="ctr">
                <a:lnSpc>
                  <a:spcPct val="120000"/>
                </a:lnSpc>
                <a:buClr>
                  <a:srgbClr val="2F2F2F"/>
                </a:buClr>
                <a:buSzPct val="25000"/>
              </a:pPr>
              <a:r>
                <a:rPr lang="en-US" sz="1200">
                  <a:solidFill>
                    <a:srgbClr val="2F2F2F"/>
                  </a:solidFill>
                  <a:latin typeface="Open Sans"/>
                  <a:ea typeface="Open Sans"/>
                  <a:cs typeface="Open Sans"/>
                  <a:sym typeface="Open Sans"/>
                </a:rPr>
                <a:t>More time to ask questions in class</a:t>
              </a:r>
            </a:p>
          </p:txBody>
        </p:sp>
        <p:pic>
          <p:nvPicPr>
            <p:cNvPr id="108" name="Shape 108"/>
            <p:cNvPicPr preferRelativeResize="0"/>
            <p:nvPr/>
          </p:nvPicPr>
          <p:blipFill rotWithShape="1">
            <a:blip r:embed="rId3">
              <a:alphaModFix/>
            </a:blip>
            <a:srcRect/>
            <a:stretch/>
          </p:blipFill>
          <p:spPr>
            <a:xfrm>
              <a:off x="11507402" y="6152500"/>
              <a:ext cx="1198978" cy="810245"/>
            </a:xfrm>
            <a:prstGeom prst="rect">
              <a:avLst/>
            </a:prstGeom>
            <a:noFill/>
            <a:ln>
              <a:noFill/>
            </a:ln>
          </p:spPr>
        </p:pic>
        <p:grpSp>
          <p:nvGrpSpPr>
            <p:cNvPr id="109" name="Shape 109"/>
            <p:cNvGrpSpPr/>
            <p:nvPr/>
          </p:nvGrpSpPr>
          <p:grpSpPr>
            <a:xfrm>
              <a:off x="14056501" y="5877307"/>
              <a:ext cx="5152439" cy="2442207"/>
              <a:chOff x="13751701" y="6232907"/>
              <a:chExt cx="5152439" cy="2442207"/>
            </a:xfrm>
          </p:grpSpPr>
          <p:sp>
            <p:nvSpPr>
              <p:cNvPr id="110" name="Shape 110"/>
              <p:cNvSpPr/>
              <p:nvPr/>
            </p:nvSpPr>
            <p:spPr>
              <a:xfrm>
                <a:off x="15673934" y="6232907"/>
                <a:ext cx="1296082" cy="1296419"/>
              </a:xfrm>
              <a:prstGeom prst="ellipse">
                <a:avLst/>
              </a:prstGeom>
              <a:solidFill>
                <a:srgbClr val="8CC152"/>
              </a:solidFill>
              <a:ln>
                <a:noFill/>
              </a:ln>
            </p:spPr>
            <p:txBody>
              <a:bodyPr lIns="91425" tIns="45700" rIns="91425" bIns="4570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111" name="Shape 111"/>
              <p:cNvSpPr txBox="1"/>
              <p:nvPr/>
            </p:nvSpPr>
            <p:spPr>
              <a:xfrm>
                <a:off x="13751701" y="7616400"/>
                <a:ext cx="5152439" cy="1058715"/>
              </a:xfrm>
              <a:prstGeom prst="rect">
                <a:avLst/>
              </a:prstGeom>
              <a:noFill/>
              <a:ln>
                <a:noFill/>
              </a:ln>
            </p:spPr>
            <p:txBody>
              <a:bodyPr lIns="182825" tIns="91400" rIns="182825" bIns="91400" anchor="t" anchorCtr="0">
                <a:noAutofit/>
              </a:bodyPr>
              <a:lstStyle/>
              <a:p>
                <a:pPr algn="ctr">
                  <a:lnSpc>
                    <a:spcPct val="120000"/>
                  </a:lnSpc>
                  <a:buClr>
                    <a:srgbClr val="2F2F2F"/>
                  </a:buClr>
                  <a:buSzPct val="25000"/>
                </a:pPr>
                <a:r>
                  <a:rPr lang="en-US" sz="1200">
                    <a:solidFill>
                      <a:srgbClr val="2F2F2F"/>
                    </a:solidFill>
                    <a:latin typeface="Open Sans"/>
                    <a:ea typeface="Open Sans"/>
                    <a:cs typeface="Open Sans"/>
                    <a:sym typeface="Open Sans"/>
                  </a:rPr>
                  <a:t>Marking and feedback returned faster and in private</a:t>
                </a:r>
              </a:p>
            </p:txBody>
          </p:sp>
          <p:pic>
            <p:nvPicPr>
              <p:cNvPr id="112" name="Shape 112"/>
              <p:cNvPicPr preferRelativeResize="0"/>
              <p:nvPr/>
            </p:nvPicPr>
            <p:blipFill rotWithShape="1">
              <a:blip r:embed="rId3">
                <a:alphaModFix/>
              </a:blip>
              <a:srcRect/>
              <a:stretch/>
            </p:blipFill>
            <p:spPr>
              <a:xfrm>
                <a:off x="15729131" y="6490098"/>
                <a:ext cx="1198978" cy="810245"/>
              </a:xfrm>
              <a:prstGeom prst="rect">
                <a:avLst/>
              </a:prstGeom>
              <a:noFill/>
              <a:ln>
                <a:noFill/>
              </a:ln>
            </p:spPr>
          </p:pic>
        </p:grpSp>
      </p:grpSp>
      <p:sp>
        <p:nvSpPr>
          <p:cNvPr id="114" name="Shape 114"/>
          <p:cNvSpPr txBox="1"/>
          <p:nvPr/>
        </p:nvSpPr>
        <p:spPr>
          <a:xfrm>
            <a:off x="3082717" y="241508"/>
            <a:ext cx="6026572" cy="723266"/>
          </a:xfrm>
          <a:prstGeom prst="rect">
            <a:avLst/>
          </a:prstGeom>
          <a:noFill/>
          <a:ln>
            <a:noFill/>
          </a:ln>
        </p:spPr>
        <p:txBody>
          <a:bodyPr lIns="91400" tIns="45700" rIns="91400" bIns="45700" anchor="t" anchorCtr="0">
            <a:noAutofit/>
          </a:bodyPr>
          <a:lstStyle/>
          <a:p>
            <a:pPr algn="ctr">
              <a:buClr>
                <a:srgbClr val="0E79C9"/>
              </a:buClr>
              <a:buSzPct val="25000"/>
            </a:pPr>
            <a:r>
              <a:rPr lang="en-US" sz="4400" b="1">
                <a:solidFill>
                  <a:srgbClr val="0E79C9"/>
                </a:solidFill>
                <a:latin typeface="Open Sans"/>
                <a:ea typeface="Open Sans"/>
                <a:cs typeface="Open Sans"/>
                <a:sym typeface="Open Sans"/>
              </a:rPr>
              <a:t>Benefits for Students</a:t>
            </a:r>
          </a:p>
        </p:txBody>
      </p:sp>
      <p:pic>
        <p:nvPicPr>
          <p:cNvPr id="116" name="Shape 116"/>
          <p:cNvPicPr preferRelativeResize="0"/>
          <p:nvPr/>
        </p:nvPicPr>
        <p:blipFill rotWithShape="1">
          <a:blip r:embed="rId4">
            <a:alphaModFix amt="25000"/>
          </a:blip>
          <a:srcRect/>
          <a:stretch/>
        </p:blipFill>
        <p:spPr>
          <a:xfrm>
            <a:off x="5321489" y="1614850"/>
            <a:ext cx="1463146" cy="988508"/>
          </a:xfrm>
          <a:prstGeom prst="rect">
            <a:avLst/>
          </a:prstGeom>
          <a:noFill/>
          <a:ln>
            <a:noFill/>
          </a:ln>
        </p:spPr>
      </p:pic>
    </p:spTree>
    <p:extLst>
      <p:ext uri="{BB962C8B-B14F-4D97-AF65-F5344CB8AC3E}">
        <p14:creationId xmlns:p14="http://schemas.microsoft.com/office/powerpoint/2010/main" val="2287837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ppt_w</p:attrName>
                                        </p:attrNameLst>
                                      </p:cBhvr>
                                      <p:tavLst>
                                        <p:tav tm="0">
                                          <p:val>
                                            <p:strVal val="0"/>
                                          </p:val>
                                        </p:tav>
                                        <p:tav tm="100000">
                                          <p:val>
                                            <p:strVal val="#ppt_w"/>
                                          </p:val>
                                        </p:tav>
                                      </p:tavLst>
                                    </p:anim>
                                    <p:anim calcmode="lin" valueType="num">
                                      <p:cBhvr additive="base">
                                        <p:cTn id="8" dur="500"/>
                                        <p:tgtEl>
                                          <p:spTgt spid="10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p:tgtEl>
                                          <p:spTgt spid="84"/>
                                        </p:tgtEl>
                                        <p:attrNameLst>
                                          <p:attrName>ppt_w</p:attrName>
                                        </p:attrNameLst>
                                      </p:cBhvr>
                                      <p:tavLst>
                                        <p:tav tm="0">
                                          <p:val>
                                            <p:strVal val="0"/>
                                          </p:val>
                                        </p:tav>
                                        <p:tav tm="100000">
                                          <p:val>
                                            <p:strVal val="#ppt_w"/>
                                          </p:val>
                                        </p:tav>
                                      </p:tavLst>
                                    </p:anim>
                                    <p:anim calcmode="lin" valueType="num">
                                      <p:cBhvr additive="base">
                                        <p:cTn id="14" dur="500"/>
                                        <p:tgtEl>
                                          <p:spTgt spid="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grpSp>
        <p:nvGrpSpPr>
          <p:cNvPr id="94" name="Shape 94"/>
          <p:cNvGrpSpPr/>
          <p:nvPr/>
        </p:nvGrpSpPr>
        <p:grpSpPr>
          <a:xfrm>
            <a:off x="4775" y="295965"/>
            <a:ext cx="4542110" cy="770810"/>
            <a:chOff x="0" y="0"/>
            <a:chExt cx="4542108" cy="770809"/>
          </a:xfrm>
        </p:grpSpPr>
        <p:sp>
          <p:nvSpPr>
            <p:cNvPr id="95" name="Shape 95"/>
            <p:cNvSpPr/>
            <p:nvPr/>
          </p:nvSpPr>
          <p:spPr>
            <a:xfrm>
              <a:off x="0" y="0"/>
              <a:ext cx="4542108" cy="770809"/>
            </a:xfrm>
            <a:prstGeom prst="rect">
              <a:avLst/>
            </a:prstGeom>
            <a:solidFill>
              <a:srgbClr val="0C79C8">
                <a:alpha val="69411"/>
              </a:srgbClr>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96" name="Shape 96"/>
            <p:cNvSpPr txBox="1"/>
            <p:nvPr/>
          </p:nvSpPr>
          <p:spPr>
            <a:xfrm>
              <a:off x="0" y="127605"/>
              <a:ext cx="4542108" cy="515595"/>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a:buNone/>
              </a:pPr>
              <a:r>
                <a:rPr lang="en-US" sz="2600" b="1" i="0" u="none" strike="noStrike" cap="none">
                  <a:solidFill>
                    <a:srgbClr val="FFFFFF"/>
                  </a:solidFill>
                  <a:latin typeface="Open Sans"/>
                  <a:ea typeface="Open Sans"/>
                  <a:cs typeface="Open Sans"/>
                  <a:sym typeface="Open Sans"/>
                </a:rPr>
                <a:t>More Than One Child?</a:t>
              </a:r>
            </a:p>
          </p:txBody>
        </p:sp>
      </p:grpSp>
      <p:pic>
        <p:nvPicPr>
          <p:cNvPr id="97" name="Shape 97" descr="Shape 71"/>
          <p:cNvPicPr preferRelativeResize="0"/>
          <p:nvPr/>
        </p:nvPicPr>
        <p:blipFill rotWithShape="1">
          <a:blip r:embed="rId3">
            <a:alphaModFix/>
          </a:blip>
          <a:srcRect/>
          <a:stretch/>
        </p:blipFill>
        <p:spPr>
          <a:xfrm>
            <a:off x="1336004" y="2003882"/>
            <a:ext cx="2872649" cy="4493250"/>
          </a:xfrm>
          <a:prstGeom prst="rect">
            <a:avLst/>
          </a:prstGeom>
          <a:noFill/>
          <a:ln>
            <a:noFill/>
          </a:ln>
          <a:effectLst>
            <a:outerShdw blurRad="50799" dist="38100" dir="8100000" rotWithShape="0">
              <a:srgbClr val="000000">
                <a:alpha val="40000"/>
              </a:srgbClr>
            </a:outerShdw>
          </a:effectLst>
        </p:spPr>
      </p:pic>
      <p:grpSp>
        <p:nvGrpSpPr>
          <p:cNvPr id="98" name="Shape 98"/>
          <p:cNvGrpSpPr/>
          <p:nvPr/>
        </p:nvGrpSpPr>
        <p:grpSpPr>
          <a:xfrm>
            <a:off x="4075276" y="2266014"/>
            <a:ext cx="6780716" cy="3968986"/>
            <a:chOff x="0" y="0"/>
            <a:chExt cx="6780715" cy="3968985"/>
          </a:xfrm>
        </p:grpSpPr>
        <p:pic>
          <p:nvPicPr>
            <p:cNvPr id="99" name="Shape 99" descr="Group"/>
            <p:cNvPicPr preferRelativeResize="0"/>
            <p:nvPr/>
          </p:nvPicPr>
          <p:blipFill rotWithShape="1">
            <a:blip r:embed="rId4">
              <a:alphaModFix/>
            </a:blip>
            <a:srcRect/>
            <a:stretch/>
          </p:blipFill>
          <p:spPr>
            <a:xfrm>
              <a:off x="0" y="0"/>
              <a:ext cx="6780715" cy="3968985"/>
            </a:xfrm>
            <a:prstGeom prst="rect">
              <a:avLst/>
            </a:prstGeom>
            <a:noFill/>
            <a:ln>
              <a:noFill/>
            </a:ln>
            <a:effectLst>
              <a:outerShdw blurRad="177800" dist="76200" dir="5400000" rotWithShape="0">
                <a:srgbClr val="4D4D4D">
                  <a:alpha val="17647"/>
                </a:srgbClr>
              </a:outerShdw>
            </a:effectLst>
          </p:spPr>
        </p:pic>
        <p:pic>
          <p:nvPicPr>
            <p:cNvPr id="100" name="Shape 100" descr="Shape 70"/>
            <p:cNvPicPr preferRelativeResize="0"/>
            <p:nvPr/>
          </p:nvPicPr>
          <p:blipFill rotWithShape="1">
            <a:blip r:embed="rId5">
              <a:alphaModFix/>
            </a:blip>
            <a:srcRect l="6013" t="7185" r="1112" b="15682"/>
            <a:stretch/>
          </p:blipFill>
          <p:spPr>
            <a:xfrm>
              <a:off x="54565" y="218778"/>
              <a:ext cx="6671444" cy="3673194"/>
            </a:xfrm>
            <a:prstGeom prst="rect">
              <a:avLst/>
            </a:prstGeom>
            <a:noFill/>
            <a:ln>
              <a:noFill/>
            </a:ln>
          </p:spPr>
        </p:pic>
      </p:grpSp>
      <p:sp>
        <p:nvSpPr>
          <p:cNvPr id="101" name="Shape 101"/>
          <p:cNvSpPr txBox="1"/>
          <p:nvPr/>
        </p:nvSpPr>
        <p:spPr>
          <a:xfrm>
            <a:off x="1481708" y="1468295"/>
            <a:ext cx="9228579" cy="396200"/>
          </a:xfrm>
          <a:prstGeom prst="rect">
            <a:avLst/>
          </a:prstGeom>
          <a:noFill/>
          <a:ln>
            <a:noFill/>
          </a:ln>
        </p:spPr>
        <p:txBody>
          <a:bodyPr lIns="45675" tIns="45675" rIns="45675" bIns="45675" anchor="t" anchorCtr="0">
            <a:noAutofit/>
          </a:bodyPr>
          <a:lstStyle/>
          <a:p>
            <a:pPr marL="0" marR="0" lvl="0" indent="0" algn="ctr" rtl="0">
              <a:lnSpc>
                <a:spcPct val="100000"/>
              </a:lnSpc>
              <a:spcBef>
                <a:spcPts val="0"/>
              </a:spcBef>
              <a:spcAft>
                <a:spcPts val="0"/>
              </a:spcAft>
              <a:buClr>
                <a:srgbClr val="44546A"/>
              </a:buClr>
              <a:buSzPct val="25000"/>
              <a:buFont typeface="Open Sans SemiBold"/>
              <a:buNone/>
            </a:pPr>
            <a:r>
              <a:rPr lang="en-US" sz="1800" b="0" i="0" u="none" strike="noStrike" cap="none">
                <a:solidFill>
                  <a:srgbClr val="44546A"/>
                </a:solidFill>
                <a:latin typeface="Open Sans SemiBold"/>
                <a:ea typeface="Open Sans SemiBold"/>
                <a:cs typeface="Open Sans SemiBold"/>
                <a:sym typeface="Open Sans SemiBold"/>
              </a:rPr>
              <a:t>More than one child at the school? Don’t worry they’ll appear on the same page.</a:t>
            </a:r>
          </a:p>
        </p:txBody>
      </p:sp>
    </p:spTree>
    <p:extLst>
      <p:ext uri="{BB962C8B-B14F-4D97-AF65-F5344CB8AC3E}">
        <p14:creationId xmlns:p14="http://schemas.microsoft.com/office/powerpoint/2010/main" val="2726545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Shape 106"/>
          <p:cNvGrpSpPr/>
          <p:nvPr/>
        </p:nvGrpSpPr>
        <p:grpSpPr>
          <a:xfrm>
            <a:off x="4775" y="295965"/>
            <a:ext cx="5054575" cy="770810"/>
            <a:chOff x="0" y="0"/>
            <a:chExt cx="5054574" cy="770809"/>
          </a:xfrm>
        </p:grpSpPr>
        <p:sp>
          <p:nvSpPr>
            <p:cNvPr id="107" name="Shape 107"/>
            <p:cNvSpPr/>
            <p:nvPr/>
          </p:nvSpPr>
          <p:spPr>
            <a:xfrm>
              <a:off x="0" y="0"/>
              <a:ext cx="5054573" cy="770809"/>
            </a:xfrm>
            <a:prstGeom prst="rect">
              <a:avLst/>
            </a:prstGeom>
            <a:solidFill>
              <a:srgbClr val="0C79C8">
                <a:alpha val="69411"/>
              </a:srgbClr>
            </a:solidFill>
            <a:ln>
              <a:noFill/>
            </a:ln>
          </p:spPr>
          <p:txBody>
            <a:bodyPr lIns="25375" tIns="25375" rIns="25375" bIns="25375" anchor="ctr" anchorCtr="0">
              <a:noAutofit/>
            </a:bodyPr>
            <a:lstStyle/>
            <a:p>
              <a:pPr marL="0" marR="0" lvl="0" indent="0" algn="l" rtl="0">
                <a:lnSpc>
                  <a:spcPct val="100000"/>
                </a:lnSpc>
                <a:spcBef>
                  <a:spcPts val="0"/>
                </a:spcBef>
                <a:spcAft>
                  <a:spcPts val="0"/>
                </a:spcAft>
                <a:buClr>
                  <a:srgbClr val="FFFFFF"/>
                </a:buClr>
                <a:buFont typeface="Calibri"/>
                <a:buNone/>
              </a:pPr>
              <a:endParaRPr sz="900" b="0" i="0" u="none" strike="noStrike" cap="none">
                <a:solidFill>
                  <a:srgbClr val="FFFFFF"/>
                </a:solidFill>
                <a:latin typeface="Calibri"/>
                <a:ea typeface="Calibri"/>
                <a:cs typeface="Calibri"/>
                <a:sym typeface="Calibri"/>
              </a:endParaRPr>
            </a:p>
          </p:txBody>
        </p:sp>
        <p:sp>
          <p:nvSpPr>
            <p:cNvPr id="108" name="Shape 108"/>
            <p:cNvSpPr txBox="1"/>
            <p:nvPr/>
          </p:nvSpPr>
          <p:spPr>
            <a:xfrm>
              <a:off x="0" y="127605"/>
              <a:ext cx="5054572" cy="515595"/>
            </a:xfrm>
            <a:prstGeom prst="rect">
              <a:avLst/>
            </a:prstGeom>
            <a:noFill/>
            <a:ln>
              <a:noFill/>
            </a:ln>
          </p:spPr>
          <p:txBody>
            <a:bodyPr lIns="22825" tIns="22825" rIns="22825" bIns="22825" anchor="ctr" anchorCtr="0">
              <a:noAutofit/>
            </a:bodyPr>
            <a:lstStyle/>
            <a:p>
              <a:pPr marL="0" marR="0" lvl="0" indent="88900" algn="ctr" rtl="0">
                <a:lnSpc>
                  <a:spcPct val="100000"/>
                </a:lnSpc>
                <a:spcBef>
                  <a:spcPts val="0"/>
                </a:spcBef>
                <a:spcAft>
                  <a:spcPts val="0"/>
                </a:spcAft>
                <a:buClr>
                  <a:srgbClr val="FFFFFF"/>
                </a:buClr>
                <a:buSzPct val="25000"/>
                <a:buFont typeface="Open Sans"/>
                <a:buNone/>
              </a:pPr>
              <a:r>
                <a:rPr lang="en-US" sz="2600" b="1" i="0" u="none" strike="noStrike" cap="none">
                  <a:solidFill>
                    <a:srgbClr val="FFFFFF"/>
                  </a:solidFill>
                  <a:latin typeface="Open Sans"/>
                  <a:ea typeface="Open Sans"/>
                  <a:cs typeface="Open Sans"/>
                  <a:sym typeface="Open Sans"/>
                </a:rPr>
                <a:t>The Homework Calendar</a:t>
              </a:r>
            </a:p>
          </p:txBody>
        </p:sp>
      </p:grpSp>
      <p:sp>
        <p:nvSpPr>
          <p:cNvPr id="109" name="Shape 109"/>
          <p:cNvSpPr txBox="1"/>
          <p:nvPr/>
        </p:nvSpPr>
        <p:spPr>
          <a:xfrm>
            <a:off x="1708226" y="1458991"/>
            <a:ext cx="9859351" cy="701001"/>
          </a:xfrm>
          <a:prstGeom prst="rect">
            <a:avLst/>
          </a:prstGeom>
          <a:noFill/>
          <a:ln>
            <a:noFill/>
          </a:ln>
        </p:spPr>
        <p:txBody>
          <a:bodyPr lIns="45675" tIns="45675" rIns="45675" bIns="45675" anchor="t" anchorCtr="0">
            <a:noAutofit/>
          </a:bodyPr>
          <a:lstStyle/>
          <a:p>
            <a:pPr marL="0" marR="0" lvl="0" indent="0" algn="l" rtl="0">
              <a:lnSpc>
                <a:spcPct val="100000"/>
              </a:lnSpc>
              <a:spcBef>
                <a:spcPts val="0"/>
              </a:spcBef>
              <a:spcAft>
                <a:spcPts val="0"/>
              </a:spcAft>
              <a:buClr>
                <a:srgbClr val="44546A"/>
              </a:buClr>
              <a:buSzPct val="25000"/>
              <a:buFont typeface="Open Sans SemiBold"/>
              <a:buNone/>
            </a:pPr>
            <a:r>
              <a:rPr lang="en-US" sz="1800" b="0" i="0" u="none" strike="noStrike" cap="none">
                <a:solidFill>
                  <a:srgbClr val="44546A"/>
                </a:solidFill>
                <a:latin typeface="Open Sans SemiBold"/>
                <a:ea typeface="Open Sans SemiBold"/>
                <a:cs typeface="Open Sans SemiBold"/>
                <a:sym typeface="Open Sans SemiBold"/>
              </a:rPr>
              <a:t>Homework appears as a block, stretching from the issue date to the due date.</a:t>
            </a:r>
          </a:p>
        </p:txBody>
      </p:sp>
      <p:grpSp>
        <p:nvGrpSpPr>
          <p:cNvPr id="110" name="Shape 110"/>
          <p:cNvGrpSpPr/>
          <p:nvPr/>
        </p:nvGrpSpPr>
        <p:grpSpPr>
          <a:xfrm>
            <a:off x="2406946" y="2049942"/>
            <a:ext cx="7378107" cy="4318662"/>
            <a:chOff x="0" y="0"/>
            <a:chExt cx="7378106" cy="4318660"/>
          </a:xfrm>
        </p:grpSpPr>
        <p:pic>
          <p:nvPicPr>
            <p:cNvPr id="111" name="Shape 111" descr="Group"/>
            <p:cNvPicPr preferRelativeResize="0"/>
            <p:nvPr/>
          </p:nvPicPr>
          <p:blipFill rotWithShape="1">
            <a:blip r:embed="rId3">
              <a:alphaModFix/>
            </a:blip>
            <a:srcRect/>
            <a:stretch/>
          </p:blipFill>
          <p:spPr>
            <a:xfrm>
              <a:off x="0" y="0"/>
              <a:ext cx="7378106" cy="4318660"/>
            </a:xfrm>
            <a:prstGeom prst="rect">
              <a:avLst/>
            </a:prstGeom>
            <a:noFill/>
            <a:ln>
              <a:noFill/>
            </a:ln>
            <a:effectLst>
              <a:outerShdw blurRad="177800" dist="76200" dir="5400000" rotWithShape="0">
                <a:srgbClr val="4D4D4D">
                  <a:alpha val="17647"/>
                </a:srgbClr>
              </a:outerShdw>
            </a:effectLst>
          </p:spPr>
        </p:pic>
        <p:pic>
          <p:nvPicPr>
            <p:cNvPr id="112" name="Shape 112" descr="Shape 81"/>
            <p:cNvPicPr preferRelativeResize="0"/>
            <p:nvPr/>
          </p:nvPicPr>
          <p:blipFill rotWithShape="1">
            <a:blip r:embed="rId4">
              <a:alphaModFix/>
            </a:blip>
            <a:srcRect l="5969" t="7604" r="639" b="14266"/>
            <a:stretch/>
          </p:blipFill>
          <p:spPr>
            <a:xfrm>
              <a:off x="53910" y="237829"/>
              <a:ext cx="7270407" cy="4032228"/>
            </a:xfrm>
            <a:prstGeom prst="rect">
              <a:avLst/>
            </a:prstGeom>
            <a:noFill/>
            <a:ln>
              <a:noFill/>
            </a:ln>
          </p:spPr>
        </p:pic>
      </p:grpSp>
    </p:spTree>
    <p:extLst>
      <p:ext uri="{BB962C8B-B14F-4D97-AF65-F5344CB8AC3E}">
        <p14:creationId xmlns:p14="http://schemas.microsoft.com/office/powerpoint/2010/main" val="654789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157" name="Shape 157"/>
          <p:cNvGrpSpPr/>
          <p:nvPr/>
        </p:nvGrpSpPr>
        <p:grpSpPr>
          <a:xfrm>
            <a:off x="1549472" y="241508"/>
            <a:ext cx="9083196" cy="1360642"/>
            <a:chOff x="3077550" y="483016"/>
            <a:chExt cx="18161662" cy="2721283"/>
          </a:xfrm>
        </p:grpSpPr>
        <p:sp>
          <p:nvSpPr>
            <p:cNvPr id="158" name="Shape 158"/>
            <p:cNvSpPr txBox="1"/>
            <p:nvPr/>
          </p:nvSpPr>
          <p:spPr>
            <a:xfrm>
              <a:off x="6092832" y="483016"/>
              <a:ext cx="12150846" cy="1446532"/>
            </a:xfrm>
            <a:prstGeom prst="rect">
              <a:avLst/>
            </a:prstGeom>
            <a:noFill/>
            <a:ln>
              <a:noFill/>
            </a:ln>
          </p:spPr>
          <p:txBody>
            <a:bodyPr lIns="91400" tIns="45700" rIns="91400" bIns="45700" anchor="t" anchorCtr="0">
              <a:noAutofit/>
            </a:bodyPr>
            <a:lstStyle/>
            <a:p>
              <a:pPr algn="ctr">
                <a:buClr>
                  <a:srgbClr val="0E79C9"/>
                </a:buClr>
                <a:buSzPct val="25000"/>
              </a:pPr>
              <a:r>
                <a:rPr lang="en-US" sz="4400" b="1">
                  <a:solidFill>
                    <a:srgbClr val="0E79C9"/>
                  </a:solidFill>
                  <a:latin typeface="Open Sans"/>
                  <a:ea typeface="Open Sans"/>
                  <a:cs typeface="Open Sans"/>
                  <a:sym typeface="Open Sans"/>
                </a:rPr>
                <a:t>The No-login Backup!</a:t>
              </a:r>
            </a:p>
          </p:txBody>
        </p:sp>
        <p:sp>
          <p:nvSpPr>
            <p:cNvPr id="159" name="Shape 159"/>
            <p:cNvSpPr txBox="1"/>
            <p:nvPr/>
          </p:nvSpPr>
          <p:spPr>
            <a:xfrm>
              <a:off x="3077550" y="1927902"/>
              <a:ext cx="18161662" cy="1276397"/>
            </a:xfrm>
            <a:prstGeom prst="rect">
              <a:avLst/>
            </a:prstGeom>
            <a:noFill/>
            <a:ln>
              <a:noFill/>
            </a:ln>
          </p:spPr>
          <p:txBody>
            <a:bodyPr lIns="217475" tIns="108725" rIns="217475" bIns="108725" anchor="t" anchorCtr="0">
              <a:noAutofit/>
            </a:bodyPr>
            <a:lstStyle/>
            <a:p>
              <a:pPr algn="ctr">
                <a:lnSpc>
                  <a:spcPct val="120000"/>
                </a:lnSpc>
                <a:buClr>
                  <a:srgbClr val="000000"/>
                </a:buClr>
                <a:buSzPct val="25000"/>
              </a:pPr>
              <a:r>
                <a:rPr lang="en-US" sz="1600">
                  <a:solidFill>
                    <a:srgbClr val="7D7D7D"/>
                  </a:solidFill>
                  <a:latin typeface="Open Sans"/>
                  <a:ea typeface="Open Sans"/>
                  <a:cs typeface="Open Sans"/>
                  <a:sym typeface="Open Sans"/>
                </a:rPr>
                <a:t>You can view the school homework calendar without even logging in</a:t>
              </a:r>
              <a:r>
                <a:rPr lang="en-US" sz="1600">
                  <a:solidFill>
                    <a:srgbClr val="FF0000"/>
                  </a:solidFill>
                  <a:latin typeface="Open Sans"/>
                  <a:ea typeface="Open Sans"/>
                  <a:cs typeface="Open Sans"/>
                  <a:sym typeface="Open Sans"/>
                </a:rPr>
                <a:t>.</a:t>
              </a:r>
            </a:p>
          </p:txBody>
        </p:sp>
      </p:grpSp>
      <p:sp>
        <p:nvSpPr>
          <p:cNvPr id="160" name="Shape 160"/>
          <p:cNvSpPr txBox="1"/>
          <p:nvPr/>
        </p:nvSpPr>
        <p:spPr>
          <a:xfrm>
            <a:off x="10241230" y="4634541"/>
            <a:ext cx="1651496" cy="200055"/>
          </a:xfrm>
          <a:prstGeom prst="rect">
            <a:avLst/>
          </a:prstGeom>
          <a:noFill/>
          <a:ln>
            <a:noFill/>
          </a:ln>
        </p:spPr>
        <p:txBody>
          <a:bodyPr lIns="180000" tIns="0" rIns="180000" bIns="0" anchor="t" anchorCtr="0">
            <a:noAutofit/>
          </a:bodyPr>
          <a:lstStyle/>
          <a:p>
            <a:pPr>
              <a:buClr>
                <a:schemeClr val="accent4"/>
              </a:buClr>
              <a:buSzPct val="25000"/>
            </a:pPr>
            <a:r>
              <a:rPr lang="en-US" sz="1300">
                <a:solidFill>
                  <a:schemeClr val="accent4"/>
                </a:solidFill>
                <a:latin typeface="Open Sans"/>
                <a:ea typeface="Open Sans"/>
                <a:cs typeface="Open Sans"/>
                <a:sym typeface="Open Sans"/>
              </a:rPr>
              <a:t>Submitted</a:t>
            </a:r>
          </a:p>
        </p:txBody>
      </p:sp>
      <p:sp>
        <p:nvSpPr>
          <p:cNvPr id="161" name="Shape 161"/>
          <p:cNvSpPr txBox="1"/>
          <p:nvPr/>
        </p:nvSpPr>
        <p:spPr>
          <a:xfrm>
            <a:off x="10241230" y="4917852"/>
            <a:ext cx="1651496" cy="200055"/>
          </a:xfrm>
          <a:prstGeom prst="rect">
            <a:avLst/>
          </a:prstGeom>
          <a:noFill/>
          <a:ln>
            <a:noFill/>
          </a:ln>
        </p:spPr>
        <p:txBody>
          <a:bodyPr lIns="180000" tIns="0" rIns="180000" bIns="0" anchor="t" anchorCtr="0">
            <a:noAutofit/>
          </a:bodyPr>
          <a:lstStyle/>
          <a:p>
            <a:pPr>
              <a:buClr>
                <a:schemeClr val="accent4"/>
              </a:buClr>
              <a:buSzPct val="25000"/>
            </a:pPr>
            <a:r>
              <a:rPr lang="en-US" sz="1300">
                <a:solidFill>
                  <a:schemeClr val="accent4"/>
                </a:solidFill>
                <a:latin typeface="Open Sans"/>
                <a:ea typeface="Open Sans"/>
                <a:cs typeface="Open Sans"/>
                <a:sym typeface="Open Sans"/>
              </a:rPr>
              <a:t>Submitted late</a:t>
            </a:r>
          </a:p>
        </p:txBody>
      </p:sp>
      <p:sp>
        <p:nvSpPr>
          <p:cNvPr id="162" name="Shape 162"/>
          <p:cNvSpPr txBox="1"/>
          <p:nvPr/>
        </p:nvSpPr>
        <p:spPr>
          <a:xfrm>
            <a:off x="10241230" y="5204682"/>
            <a:ext cx="1651496" cy="200055"/>
          </a:xfrm>
          <a:prstGeom prst="rect">
            <a:avLst/>
          </a:prstGeom>
          <a:noFill/>
          <a:ln>
            <a:noFill/>
          </a:ln>
        </p:spPr>
        <p:txBody>
          <a:bodyPr lIns="180000" tIns="0" rIns="180000" bIns="0" anchor="t" anchorCtr="0">
            <a:noAutofit/>
          </a:bodyPr>
          <a:lstStyle/>
          <a:p>
            <a:pPr>
              <a:buClr>
                <a:srgbClr val="555555"/>
              </a:buClr>
              <a:buSzPct val="25000"/>
            </a:pPr>
            <a:r>
              <a:rPr lang="en-US" sz="1300">
                <a:solidFill>
                  <a:srgbClr val="555555"/>
                </a:solidFill>
                <a:latin typeface="Open Sans"/>
                <a:ea typeface="Open Sans"/>
                <a:cs typeface="Open Sans"/>
                <a:sym typeface="Open Sans"/>
              </a:rPr>
              <a:t>Absent</a:t>
            </a:r>
          </a:p>
        </p:txBody>
      </p:sp>
      <p:sp>
        <p:nvSpPr>
          <p:cNvPr id="163" name="Shape 163"/>
          <p:cNvSpPr txBox="1"/>
          <p:nvPr/>
        </p:nvSpPr>
        <p:spPr>
          <a:xfrm>
            <a:off x="10241230" y="5485264"/>
            <a:ext cx="1651496" cy="200055"/>
          </a:xfrm>
          <a:prstGeom prst="rect">
            <a:avLst/>
          </a:prstGeom>
          <a:noFill/>
          <a:ln>
            <a:noFill/>
          </a:ln>
        </p:spPr>
        <p:txBody>
          <a:bodyPr lIns="180000" tIns="0" rIns="180000" bIns="0" anchor="t" anchorCtr="0">
            <a:noAutofit/>
          </a:bodyPr>
          <a:lstStyle/>
          <a:p>
            <a:pPr>
              <a:buClr>
                <a:srgbClr val="555555"/>
              </a:buClr>
              <a:buSzPct val="25000"/>
            </a:pPr>
            <a:r>
              <a:rPr lang="en-US" sz="1300">
                <a:solidFill>
                  <a:srgbClr val="555555"/>
                </a:solidFill>
                <a:latin typeface="Open Sans"/>
                <a:ea typeface="Open Sans"/>
                <a:cs typeface="Open Sans"/>
                <a:sym typeface="Open Sans"/>
              </a:rPr>
              <a:t>Resubmission</a:t>
            </a:r>
          </a:p>
        </p:txBody>
      </p:sp>
      <p:sp>
        <p:nvSpPr>
          <p:cNvPr id="164" name="Shape 164"/>
          <p:cNvSpPr txBox="1"/>
          <p:nvPr/>
        </p:nvSpPr>
        <p:spPr>
          <a:xfrm>
            <a:off x="10241230" y="5768571"/>
            <a:ext cx="1651496" cy="200055"/>
          </a:xfrm>
          <a:prstGeom prst="rect">
            <a:avLst/>
          </a:prstGeom>
          <a:noFill/>
          <a:ln>
            <a:noFill/>
          </a:ln>
        </p:spPr>
        <p:txBody>
          <a:bodyPr lIns="180000" tIns="0" rIns="180000" bIns="0" anchor="t" anchorCtr="0">
            <a:noAutofit/>
          </a:bodyPr>
          <a:lstStyle/>
          <a:p>
            <a:pPr>
              <a:buClr>
                <a:srgbClr val="555555"/>
              </a:buClr>
              <a:buSzPct val="25000"/>
            </a:pPr>
            <a:r>
              <a:rPr lang="en-US" sz="1300">
                <a:solidFill>
                  <a:srgbClr val="555555"/>
                </a:solidFill>
                <a:latin typeface="Open Sans"/>
                <a:ea typeface="Open Sans"/>
                <a:cs typeface="Open Sans"/>
                <a:sym typeface="Open Sans"/>
              </a:rPr>
              <a:t>Not submitted</a:t>
            </a:r>
          </a:p>
        </p:txBody>
      </p:sp>
      <p:sp>
        <p:nvSpPr>
          <p:cNvPr id="165" name="Shape 165"/>
          <p:cNvSpPr/>
          <p:nvPr/>
        </p:nvSpPr>
        <p:spPr>
          <a:xfrm>
            <a:off x="10218595" y="4684961"/>
            <a:ext cx="113313" cy="113284"/>
          </a:xfrm>
          <a:prstGeom prst="rect">
            <a:avLst/>
          </a:prstGeom>
          <a:solidFill>
            <a:srgbClr val="8CC152"/>
          </a:solidFill>
          <a:ln>
            <a:noFill/>
          </a:ln>
        </p:spPr>
        <p:txBody>
          <a:bodyPr lIns="45713" tIns="22850" rIns="45713" bIns="2285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166" name="Shape 166"/>
          <p:cNvSpPr/>
          <p:nvPr/>
        </p:nvSpPr>
        <p:spPr>
          <a:xfrm>
            <a:off x="10218595" y="4963541"/>
            <a:ext cx="113313" cy="113284"/>
          </a:xfrm>
          <a:prstGeom prst="rect">
            <a:avLst/>
          </a:prstGeom>
          <a:solidFill>
            <a:srgbClr val="3C660A"/>
          </a:solidFill>
          <a:ln>
            <a:noFill/>
          </a:ln>
        </p:spPr>
        <p:txBody>
          <a:bodyPr lIns="45713" tIns="22850" rIns="45713" bIns="2285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167" name="Shape 167"/>
          <p:cNvSpPr/>
          <p:nvPr/>
        </p:nvSpPr>
        <p:spPr>
          <a:xfrm>
            <a:off x="10218595" y="5250316"/>
            <a:ext cx="113313" cy="113284"/>
          </a:xfrm>
          <a:prstGeom prst="rect">
            <a:avLst/>
          </a:prstGeom>
          <a:solidFill>
            <a:srgbClr val="0E79C9"/>
          </a:solidFill>
          <a:ln>
            <a:noFill/>
          </a:ln>
        </p:spPr>
        <p:txBody>
          <a:bodyPr lIns="45713" tIns="22850" rIns="45713" bIns="2285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168" name="Shape 168"/>
          <p:cNvSpPr/>
          <p:nvPr/>
        </p:nvSpPr>
        <p:spPr>
          <a:xfrm>
            <a:off x="10218595" y="5528896"/>
            <a:ext cx="113313" cy="113284"/>
          </a:xfrm>
          <a:prstGeom prst="rect">
            <a:avLst/>
          </a:prstGeom>
          <a:solidFill>
            <a:srgbClr val="F3A100"/>
          </a:solidFill>
          <a:ln>
            <a:noFill/>
          </a:ln>
        </p:spPr>
        <p:txBody>
          <a:bodyPr lIns="45713" tIns="22850" rIns="45713" bIns="2285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169" name="Shape 169"/>
          <p:cNvSpPr/>
          <p:nvPr/>
        </p:nvSpPr>
        <p:spPr>
          <a:xfrm>
            <a:off x="10218595" y="5811573"/>
            <a:ext cx="113313" cy="113284"/>
          </a:xfrm>
          <a:prstGeom prst="rect">
            <a:avLst/>
          </a:prstGeom>
          <a:solidFill>
            <a:srgbClr val="DA443F"/>
          </a:solidFill>
          <a:ln>
            <a:noFill/>
          </a:ln>
        </p:spPr>
        <p:txBody>
          <a:bodyPr lIns="45713" tIns="22850" rIns="45713" bIns="22850" anchor="ctr" anchorCtr="0">
            <a:noAutofit/>
          </a:bodyPr>
          <a:lstStyle/>
          <a:p>
            <a:pPr algn="ctr">
              <a:buClr>
                <a:srgbClr val="000000"/>
              </a:buClr>
            </a:pPr>
            <a:endParaRPr sz="1800">
              <a:solidFill>
                <a:schemeClr val="lt1"/>
              </a:solidFill>
              <a:latin typeface="Lato"/>
              <a:ea typeface="Lato"/>
              <a:cs typeface="Lato"/>
              <a:sym typeface="Lato"/>
            </a:endParaRPr>
          </a:p>
        </p:txBody>
      </p:sp>
      <p:sp>
        <p:nvSpPr>
          <p:cNvPr id="170" name="Shape 170"/>
          <p:cNvSpPr txBox="1"/>
          <p:nvPr/>
        </p:nvSpPr>
        <p:spPr>
          <a:xfrm>
            <a:off x="10045789" y="4273080"/>
            <a:ext cx="1984243" cy="200055"/>
          </a:xfrm>
          <a:prstGeom prst="rect">
            <a:avLst/>
          </a:prstGeom>
          <a:noFill/>
          <a:ln>
            <a:noFill/>
          </a:ln>
        </p:spPr>
        <p:txBody>
          <a:bodyPr lIns="180000" tIns="0" rIns="180000" bIns="0" anchor="t" anchorCtr="0">
            <a:noAutofit/>
          </a:bodyPr>
          <a:lstStyle/>
          <a:p>
            <a:pPr>
              <a:buClr>
                <a:schemeClr val="accent1"/>
              </a:buClr>
              <a:buSzPct val="25000"/>
            </a:pPr>
            <a:r>
              <a:rPr lang="en-US" sz="1300">
                <a:solidFill>
                  <a:schemeClr val="accent1"/>
                </a:solidFill>
                <a:latin typeface="Open Sans"/>
                <a:ea typeface="Open Sans"/>
                <a:cs typeface="Open Sans"/>
                <a:sym typeface="Open Sans"/>
              </a:rPr>
              <a:t>Submission types</a:t>
            </a:r>
          </a:p>
        </p:txBody>
      </p:sp>
      <p:pic>
        <p:nvPicPr>
          <p:cNvPr id="171" name="Shape 171"/>
          <p:cNvPicPr preferRelativeResize="0"/>
          <p:nvPr/>
        </p:nvPicPr>
        <p:blipFill rotWithShape="1">
          <a:blip r:embed="rId3">
            <a:alphaModFix/>
          </a:blip>
          <a:srcRect/>
          <a:stretch/>
        </p:blipFill>
        <p:spPr>
          <a:xfrm>
            <a:off x="1843534" y="1426469"/>
            <a:ext cx="8216900" cy="5446043"/>
          </a:xfrm>
          <a:prstGeom prst="rect">
            <a:avLst/>
          </a:prstGeom>
          <a:noFill/>
          <a:ln>
            <a:noFill/>
          </a:ln>
        </p:spPr>
      </p:pic>
    </p:spTree>
    <p:extLst>
      <p:ext uri="{BB962C8B-B14F-4D97-AF65-F5344CB8AC3E}">
        <p14:creationId xmlns:p14="http://schemas.microsoft.com/office/powerpoint/2010/main" val="3690780454"/>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smtClean="0"/>
              <a:t>Achievers Camp – Mr Thomson</a:t>
            </a: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4"/>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5"/>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6"/>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7"/>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spTree>
    <p:extLst>
      <p:ext uri="{BB962C8B-B14F-4D97-AF65-F5344CB8AC3E}">
        <p14:creationId xmlns:p14="http://schemas.microsoft.com/office/powerpoint/2010/main" val="1292380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Senior Management Team</a:t>
            </a:r>
          </a:p>
          <a:p>
            <a:pPr marL="0" indent="0" algn="ctr">
              <a:buNone/>
            </a:pPr>
            <a:endParaRPr lang="en-GB" dirty="0" smtClean="0"/>
          </a:p>
          <a:p>
            <a:pPr marL="0" indent="0" algn="ctr">
              <a:buNone/>
            </a:pPr>
            <a:r>
              <a:rPr lang="en-GB" dirty="0" smtClean="0"/>
              <a:t>Mrs Russell</a:t>
            </a:r>
          </a:p>
          <a:p>
            <a:pPr marL="0" indent="0" algn="ctr">
              <a:buNone/>
            </a:pPr>
            <a:r>
              <a:rPr lang="en-GB" dirty="0" smtClean="0"/>
              <a:t>Depute </a:t>
            </a:r>
            <a:r>
              <a:rPr lang="en-GB" dirty="0" err="1" smtClean="0"/>
              <a:t>Headteacher</a:t>
            </a:r>
            <a:endParaRPr lang="en-GB" dirty="0" smtClean="0"/>
          </a:p>
          <a:p>
            <a:pPr marL="0" indent="0" algn="ctr">
              <a:buNone/>
            </a:pPr>
            <a:r>
              <a:rPr lang="en-GB" dirty="0" smtClean="0"/>
              <a:t>Pupil Support [S6]</a:t>
            </a:r>
            <a:endParaRPr lang="en-GB" dirty="0"/>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200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0" y="5517233"/>
            <a:ext cx="8857144" cy="128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4632" y="2187694"/>
            <a:ext cx="4914900" cy="181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2207568" y="1041443"/>
            <a:ext cx="7920880" cy="1077218"/>
          </a:xfrm>
          <a:prstGeom prst="rect">
            <a:avLst/>
          </a:prstGeom>
          <a:noFill/>
        </p:spPr>
        <p:txBody>
          <a:bodyPr wrap="square" rtlCol="0">
            <a:spAutoFit/>
          </a:bodyPr>
          <a:lstStyle/>
          <a:p>
            <a:pPr algn="ctr"/>
            <a:r>
              <a:rPr lang="en-GB" sz="3200" b="1" dirty="0"/>
              <a:t>BROXBURN ACADEMY &amp;</a:t>
            </a:r>
          </a:p>
          <a:p>
            <a:pPr algn="ctr"/>
            <a:r>
              <a:rPr lang="en-GB" sz="3200" b="1" dirty="0"/>
              <a:t>LOTHIAN &amp; BORDER ARMY CADETS</a:t>
            </a:r>
          </a:p>
        </p:txBody>
      </p:sp>
      <p:sp>
        <p:nvSpPr>
          <p:cNvPr id="18" name="TextBox 17"/>
          <p:cNvSpPr txBox="1"/>
          <p:nvPr/>
        </p:nvSpPr>
        <p:spPr>
          <a:xfrm>
            <a:off x="2423592" y="4005065"/>
            <a:ext cx="7632848" cy="1200329"/>
          </a:xfrm>
          <a:prstGeom prst="rect">
            <a:avLst/>
          </a:prstGeom>
          <a:noFill/>
        </p:spPr>
        <p:txBody>
          <a:bodyPr wrap="square" rtlCol="0">
            <a:spAutoFit/>
          </a:bodyPr>
          <a:lstStyle/>
          <a:p>
            <a:pPr algn="ctr"/>
            <a:r>
              <a:rPr lang="en-GB" sz="3600" b="1" dirty="0"/>
              <a:t>ACHIEVER WEEKEND</a:t>
            </a:r>
          </a:p>
          <a:p>
            <a:pPr algn="ctr"/>
            <a:r>
              <a:rPr lang="en-GB" sz="3600" b="1" dirty="0"/>
              <a:t>FRI 10</a:t>
            </a:r>
            <a:r>
              <a:rPr lang="en-GB" sz="3600" b="1" baseline="30000" dirty="0"/>
              <a:t>TH</a:t>
            </a:r>
            <a:r>
              <a:rPr lang="en-GB" sz="3600" b="1" dirty="0"/>
              <a:t> TO SUN 12</a:t>
            </a:r>
            <a:r>
              <a:rPr lang="en-GB" sz="3600" b="1" baseline="30000" dirty="0"/>
              <a:t>TH</a:t>
            </a:r>
            <a:r>
              <a:rPr lang="en-GB" sz="3600" b="1" dirty="0"/>
              <a:t> OF AUGUST</a:t>
            </a:r>
          </a:p>
        </p:txBody>
      </p:sp>
    </p:spTree>
    <p:extLst>
      <p:ext uri="{BB962C8B-B14F-4D97-AF65-F5344CB8AC3E}">
        <p14:creationId xmlns:p14="http://schemas.microsoft.com/office/powerpoint/2010/main" val="624909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0" y="5517233"/>
            <a:ext cx="8857144" cy="128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437268" y="1340768"/>
            <a:ext cx="7632848" cy="369332"/>
          </a:xfrm>
          <a:prstGeom prst="rect">
            <a:avLst/>
          </a:prstGeom>
          <a:noFill/>
        </p:spPr>
        <p:txBody>
          <a:bodyPr wrap="square" rtlCol="0">
            <a:spAutoFit/>
          </a:bodyPr>
          <a:lstStyle/>
          <a:p>
            <a:pPr algn="ctr"/>
            <a:r>
              <a:rPr lang="en-GB" dirty="0"/>
              <a:t>AT DRUMSHORELAND ARMY CADET TRAINING CENTRE </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082" y="2176583"/>
            <a:ext cx="533400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998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0" y="5517233"/>
            <a:ext cx="8857144" cy="128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5992" y="1772816"/>
            <a:ext cx="360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273" y="1772816"/>
            <a:ext cx="3600000"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143672" y="4869160"/>
            <a:ext cx="5616624" cy="369332"/>
          </a:xfrm>
          <a:prstGeom prst="rect">
            <a:avLst/>
          </a:prstGeom>
          <a:noFill/>
        </p:spPr>
        <p:txBody>
          <a:bodyPr wrap="square" rtlCol="0">
            <a:spAutoFit/>
          </a:bodyPr>
          <a:lstStyle/>
          <a:p>
            <a:r>
              <a:rPr lang="en-GB" dirty="0"/>
              <a:t>FOOTBALL, HOCKEY</a:t>
            </a:r>
            <a:r>
              <a:rPr lang="en-GB"/>
              <a:t>, ATHLETICS</a:t>
            </a:r>
            <a:r>
              <a:rPr lang="en-GB" dirty="0"/>
              <a:t>, SWIMMING AND MORE</a:t>
            </a:r>
          </a:p>
        </p:txBody>
      </p:sp>
    </p:spTree>
    <p:extLst>
      <p:ext uri="{BB962C8B-B14F-4D97-AF65-F5344CB8AC3E}">
        <p14:creationId xmlns:p14="http://schemas.microsoft.com/office/powerpoint/2010/main" val="468324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0" y="5517233"/>
            <a:ext cx="8857144" cy="128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11624" y="1068587"/>
            <a:ext cx="7128792" cy="461665"/>
          </a:xfrm>
          <a:prstGeom prst="rect">
            <a:avLst/>
          </a:prstGeom>
          <a:noFill/>
        </p:spPr>
        <p:txBody>
          <a:bodyPr wrap="square" rtlCol="0">
            <a:spAutoFit/>
          </a:bodyPr>
          <a:lstStyle/>
          <a:p>
            <a:pPr algn="ctr"/>
            <a:r>
              <a:rPr lang="en-GB" sz="2400" b="1" dirty="0"/>
              <a:t>ADVENTURE TRAINING</a:t>
            </a:r>
          </a:p>
        </p:txBody>
      </p:sp>
      <p:pic>
        <p:nvPicPr>
          <p:cNvPr id="10" name="Picture 4" descr="Image result for ACF PAINTBALL">
            <a:hlinkClick r:id="rId5"/>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7280" y="1466479"/>
            <a:ext cx="36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ACF OUTREACH COMMAND TASK">
            <a:hlinkClick r:id="rId7"/>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9576" y="1466479"/>
            <a:ext cx="360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79576" y="3429000"/>
            <a:ext cx="360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0416" y="3416424"/>
            <a:ext cx="360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3695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0" y="5517233"/>
            <a:ext cx="8857144" cy="128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711624" y="1068587"/>
            <a:ext cx="7128792" cy="461665"/>
          </a:xfrm>
          <a:prstGeom prst="rect">
            <a:avLst/>
          </a:prstGeom>
          <a:noFill/>
        </p:spPr>
        <p:txBody>
          <a:bodyPr wrap="square" rtlCol="0">
            <a:spAutoFit/>
          </a:bodyPr>
          <a:lstStyle/>
          <a:p>
            <a:pPr algn="ctr"/>
            <a:r>
              <a:rPr lang="en-GB" sz="2400" b="1" dirty="0"/>
              <a:t>TEN PIN BOWLING</a:t>
            </a: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809" y="1844825"/>
            <a:ext cx="3667125" cy="244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268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65970" y="2330976"/>
            <a:ext cx="8756072" cy="3600986"/>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r>
              <a:rPr lang="en-GB" sz="2800" dirty="0"/>
              <a:t> COST IS JUST £50</a:t>
            </a:r>
          </a:p>
          <a:p>
            <a:pPr algn="ctr"/>
            <a:r>
              <a:rPr lang="en-GB" sz="2800" dirty="0"/>
              <a:t>TO BE PAID BY THE END OF THE SCHOOL YEAR</a:t>
            </a:r>
          </a:p>
          <a:p>
            <a:pPr algn="ctr"/>
            <a:r>
              <a:rPr lang="en-GB" sz="2800" dirty="0"/>
              <a:t>THERE ARE ONLY 50 PLACES</a:t>
            </a:r>
          </a:p>
          <a:p>
            <a:pPr algn="ctr"/>
            <a:r>
              <a:rPr lang="en-GB" sz="2800" dirty="0"/>
              <a:t>FIRST COME FIRST SERVED</a:t>
            </a:r>
          </a:p>
          <a:p>
            <a:pPr algn="ctr"/>
            <a:endParaRPr lang="en-GB" sz="1400" dirty="0"/>
          </a:p>
          <a:p>
            <a:pPr algn="ctr"/>
            <a:r>
              <a:rPr lang="en-GB" sz="2800" dirty="0"/>
              <a:t>FOR MORE INFORMATION CONTACT </a:t>
            </a:r>
          </a:p>
          <a:p>
            <a:pPr algn="ctr"/>
            <a:r>
              <a:rPr lang="en-GB" sz="2800" dirty="0"/>
              <a:t>MR THOMSON AT BROXBURN AC 01506 282300</a:t>
            </a:r>
          </a:p>
          <a:p>
            <a:pPr algn="ctr"/>
            <a:endParaRPr lang="en-GB" sz="28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10" y="5517233"/>
            <a:ext cx="8857144" cy="128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6207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endParaRPr lang="en-GB" b="1" smtClean="0"/>
          </a:p>
          <a:p>
            <a:pPr marL="0" indent="0" algn="ctr">
              <a:buNone/>
            </a:pPr>
            <a:r>
              <a:rPr lang="en-GB" b="1" smtClean="0"/>
              <a:t>Broxburn</a:t>
            </a:r>
            <a:r>
              <a:rPr lang="en-GB" b="1" dirty="0" smtClean="0"/>
              <a:t> Academy Parent Council </a:t>
            </a:r>
          </a:p>
          <a:p>
            <a:pPr marL="0" indent="0" algn="ctr">
              <a:buNone/>
            </a:pPr>
            <a:endParaRPr lang="en-GB" b="1" dirty="0"/>
          </a:p>
          <a:p>
            <a:pPr marL="0" indent="0" algn="ctr">
              <a:buNone/>
            </a:pPr>
            <a:r>
              <a:rPr lang="en-GB" dirty="0" smtClean="0"/>
              <a:t>Sharon McDowall</a:t>
            </a:r>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4"/>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5"/>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6"/>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7"/>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spTree>
    <p:extLst>
      <p:ext uri="{BB962C8B-B14F-4D97-AF65-F5344CB8AC3E}">
        <p14:creationId xmlns:p14="http://schemas.microsoft.com/office/powerpoint/2010/main" val="4085877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dirty="0"/>
          </a:p>
        </p:txBody>
      </p:sp>
      <p:sp>
        <p:nvSpPr>
          <p:cNvPr id="3" name="Content Placeholder 2"/>
          <p:cNvSpPr>
            <a:spLocks noGrp="1"/>
          </p:cNvSpPr>
          <p:nvPr>
            <p:ph idx="1"/>
          </p:nvPr>
        </p:nvSpPr>
        <p:spPr/>
        <p:txBody>
          <a:bodyPr/>
          <a:lstStyle/>
          <a:p>
            <a:pPr marL="0" indent="0" algn="ctr">
              <a:buNone/>
            </a:pPr>
            <a:r>
              <a:rPr lang="en-GB" b="1" dirty="0" smtClean="0"/>
              <a:t>Closing Remarks – Mr Reid</a:t>
            </a:r>
            <a:endParaRPr lang="en-GB" dirty="0" smtClean="0"/>
          </a:p>
        </p:txBody>
      </p:sp>
      <p:pic>
        <p:nvPicPr>
          <p:cNvPr id="9"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4"/>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5"/>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6"/>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7"/>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30345" y="2853591"/>
            <a:ext cx="8756072" cy="800219"/>
          </a:xfrm>
          <a:prstGeom prst="rect">
            <a:avLst/>
          </a:prstGeom>
          <a:noFill/>
        </p:spPr>
        <p:txBody>
          <a:bodyPr wrap="square" rtlCol="0">
            <a:spAutoFit/>
          </a:bodyPr>
          <a:lstStyle/>
          <a:p>
            <a:pPr algn="ctr"/>
            <a:endParaRPr lang="en-GB" dirty="0">
              <a:solidFill>
                <a:schemeClr val="tx2"/>
              </a:solidFill>
            </a:endParaRPr>
          </a:p>
          <a:p>
            <a:pPr algn="ctr"/>
            <a:r>
              <a:rPr lang="en-GB" sz="2800" dirty="0" smtClean="0"/>
              <a:t>.</a:t>
            </a:r>
            <a:endParaRPr lang="en-GB" sz="2800" dirty="0"/>
          </a:p>
        </p:txBody>
      </p:sp>
    </p:spTree>
    <p:extLst>
      <p:ext uri="{BB962C8B-B14F-4D97-AF65-F5344CB8AC3E}">
        <p14:creationId xmlns:p14="http://schemas.microsoft.com/office/powerpoint/2010/main" val="17913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Senior Management Team</a:t>
            </a:r>
          </a:p>
          <a:p>
            <a:pPr marL="0" indent="0" algn="ctr">
              <a:buNone/>
            </a:pPr>
            <a:endParaRPr lang="en-GB" dirty="0" smtClean="0"/>
          </a:p>
          <a:p>
            <a:pPr marL="0" indent="0" algn="ctr">
              <a:buNone/>
            </a:pPr>
            <a:endParaRPr lang="en-GB" dirty="0" smtClean="0"/>
          </a:p>
          <a:p>
            <a:pPr marL="0" indent="0" algn="ctr">
              <a:buNone/>
            </a:pPr>
            <a:r>
              <a:rPr lang="en-GB" dirty="0" smtClean="0"/>
              <a:t>Mrs Churchill</a:t>
            </a:r>
          </a:p>
          <a:p>
            <a:pPr marL="0" indent="0" algn="ctr">
              <a:buNone/>
            </a:pPr>
            <a:r>
              <a:rPr lang="en-GB" dirty="0" smtClean="0"/>
              <a:t>Business Support Manager</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666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endParaRPr lang="en-GB" dirty="0" smtClean="0"/>
          </a:p>
          <a:p>
            <a:pPr marL="0" indent="0" algn="ctr">
              <a:buNone/>
            </a:pPr>
            <a:r>
              <a:rPr lang="en-GB" dirty="0" smtClean="0"/>
              <a:t>Mr </a:t>
            </a:r>
            <a:r>
              <a:rPr lang="en-GB" dirty="0" err="1" smtClean="0"/>
              <a:t>Gray</a:t>
            </a:r>
            <a:endParaRPr lang="en-GB" dirty="0" smtClean="0"/>
          </a:p>
          <a:p>
            <a:pPr marL="0" indent="0" algn="ctr">
              <a:buNone/>
            </a:pPr>
            <a:r>
              <a:rPr lang="en-GB" dirty="0" smtClean="0"/>
              <a:t>Principal Teacher Curriculum</a:t>
            </a:r>
          </a:p>
          <a:p>
            <a:pPr marL="0" indent="0" algn="ctr">
              <a:buNone/>
            </a:pPr>
            <a:r>
              <a:rPr lang="en-GB" dirty="0" smtClean="0"/>
              <a:t>Maths and PE</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794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endParaRPr lang="en-GB" dirty="0" smtClean="0"/>
          </a:p>
          <a:p>
            <a:pPr marL="0" indent="0" algn="ctr">
              <a:buNone/>
            </a:pPr>
            <a:r>
              <a:rPr lang="en-GB" dirty="0" smtClean="0"/>
              <a:t>Mr Hill</a:t>
            </a:r>
          </a:p>
          <a:p>
            <a:pPr marL="0" indent="0" algn="ctr">
              <a:buNone/>
            </a:pPr>
            <a:r>
              <a:rPr lang="en-GB" dirty="0" smtClean="0"/>
              <a:t>Principal Teacher Curriculum</a:t>
            </a:r>
          </a:p>
          <a:p>
            <a:pPr marL="0" indent="0" algn="ctr">
              <a:buNone/>
            </a:pPr>
            <a:r>
              <a:rPr lang="en-GB" dirty="0" smtClean="0"/>
              <a:t>Science and computing</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32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t>TOGETHER WE WILL SUCCEED</a:t>
            </a:r>
            <a:br>
              <a:rPr lang="en-US" b="1">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rPr>
            </a:br>
            <a:endParaRPr lang="en-GB"/>
          </a:p>
        </p:txBody>
      </p:sp>
      <p:sp>
        <p:nvSpPr>
          <p:cNvPr id="3" name="Content Placeholder 2"/>
          <p:cNvSpPr>
            <a:spLocks noGrp="1"/>
          </p:cNvSpPr>
          <p:nvPr>
            <p:ph idx="1"/>
          </p:nvPr>
        </p:nvSpPr>
        <p:spPr/>
        <p:txBody>
          <a:bodyPr/>
          <a:lstStyle/>
          <a:p>
            <a:pPr marL="0" indent="0" algn="ctr">
              <a:buNone/>
            </a:pPr>
            <a:r>
              <a:rPr lang="en-GB" b="1" dirty="0" smtClean="0"/>
              <a:t>Introducing the Extended Senior Management Team</a:t>
            </a:r>
          </a:p>
          <a:p>
            <a:pPr marL="0" indent="0" algn="ctr">
              <a:buNone/>
            </a:pPr>
            <a:endParaRPr lang="en-GB" dirty="0" smtClean="0"/>
          </a:p>
          <a:p>
            <a:pPr marL="0" indent="0" algn="ctr">
              <a:buNone/>
            </a:pPr>
            <a:r>
              <a:rPr lang="en-GB" dirty="0" smtClean="0"/>
              <a:t>Mrs Keating</a:t>
            </a:r>
          </a:p>
          <a:p>
            <a:pPr marL="0" indent="0" algn="ctr">
              <a:buNone/>
            </a:pPr>
            <a:r>
              <a:rPr lang="en-GB" dirty="0" smtClean="0"/>
              <a:t>Principal Teacher Curriculum</a:t>
            </a:r>
          </a:p>
          <a:p>
            <a:pPr marL="0" indent="0" algn="ctr">
              <a:buNone/>
            </a:pPr>
            <a:r>
              <a:rPr lang="en-GB" dirty="0" smtClean="0"/>
              <a:t>Business education, craft,  design and technology, home economics and music</a:t>
            </a:r>
          </a:p>
        </p:txBody>
      </p:sp>
      <p:pic>
        <p:nvPicPr>
          <p:cNvPr id="9"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0981"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rotWithShape="1">
          <a:blip r:embed="rId3"/>
          <a:srcRect l="4487" t="33652" r="59782" b="19194"/>
          <a:stretch/>
        </p:blipFill>
        <p:spPr bwMode="auto">
          <a:xfrm>
            <a:off x="6838950" y="5094923"/>
            <a:ext cx="137795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1" name="Picture 10"/>
          <p:cNvPicPr/>
          <p:nvPr/>
        </p:nvPicPr>
        <p:blipFill rotWithShape="1">
          <a:blip r:embed="rId4"/>
          <a:srcRect l="33071" t="41546" r="49646" b="37473"/>
          <a:stretch/>
        </p:blipFill>
        <p:spPr bwMode="auto">
          <a:xfrm>
            <a:off x="9829800" y="5283201"/>
            <a:ext cx="1358900"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2" name="Picture 11"/>
          <p:cNvPicPr/>
          <p:nvPr/>
        </p:nvPicPr>
        <p:blipFill rotWithShape="1">
          <a:blip r:embed="rId5"/>
          <a:srcRect l="4487" t="72912" r="81221" b="10885"/>
          <a:stretch/>
        </p:blipFill>
        <p:spPr bwMode="auto">
          <a:xfrm>
            <a:off x="3568700" y="5094923"/>
            <a:ext cx="1536700" cy="14455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p:cNvPicPr/>
          <p:nvPr/>
        </p:nvPicPr>
        <p:blipFill rotWithShape="1">
          <a:blip r:embed="rId6"/>
          <a:srcRect l="60991" t="18279" r="19897" b="61570"/>
          <a:stretch/>
        </p:blipFill>
        <p:spPr bwMode="auto">
          <a:xfrm>
            <a:off x="838200" y="5283202"/>
            <a:ext cx="1384291" cy="12573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29800" y="-30163"/>
            <a:ext cx="2133637" cy="211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700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TotalTime>
  <Words>2049</Words>
  <Application>Microsoft Office PowerPoint</Application>
  <PresentationFormat>Widescreen</PresentationFormat>
  <Paragraphs>366</Paragraphs>
  <Slides>57</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Calibri Light</vt:lpstr>
      <vt:lpstr>Helvetica Neue</vt:lpstr>
      <vt:lpstr>Helvetica Neue Light</vt:lpstr>
      <vt:lpstr>Lato</vt:lpstr>
      <vt:lpstr>Open Sans</vt:lpstr>
      <vt:lpstr>Open Sans SemiBold</vt:lpstr>
      <vt:lpstr>Verdana</vt:lpstr>
      <vt:lpstr>Office Theme</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PowerPoint Presentation</vt:lpstr>
      <vt:lpstr>PowerPoint Presentation</vt:lpstr>
      <vt:lpstr>PowerPoint Presentation</vt:lpstr>
      <vt:lpstr>PowerPoint Presentation</vt:lpstr>
      <vt:lpstr>TOGETHER WE WILL SUCCEED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lpstr>TOGETHER WE WILL SUCCEED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TOGETHER WE WILL SUCCEED</dc:title>
  <dc:creator>Abi Adam</dc:creator>
  <cp:lastModifiedBy>Abi Adam</cp:lastModifiedBy>
  <cp:revision>89</cp:revision>
  <cp:lastPrinted>2017-11-08T08:23:36Z</cp:lastPrinted>
  <dcterms:modified xsi:type="dcterms:W3CDTF">2018-05-31T15:52:16Z</dcterms:modified>
</cp:coreProperties>
</file>