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72" r:id="rId5"/>
    <p:sldId id="271" r:id="rId6"/>
    <p:sldId id="269" r:id="rId7"/>
    <p:sldId id="267" r:id="rId8"/>
    <p:sldId id="265" r:id="rId9"/>
    <p:sldId id="263" r:id="rId10"/>
    <p:sldId id="270" r:id="rId11"/>
    <p:sldId id="273" r:id="rId12"/>
    <p:sldId id="274" r:id="rId13"/>
    <p:sldId id="258" r:id="rId14"/>
    <p:sldId id="259" r:id="rId15"/>
    <p:sldId id="264" r:id="rId16"/>
    <p:sldId id="260" r:id="rId17"/>
    <p:sldId id="268" r:id="rId18"/>
    <p:sldId id="261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107" d="100"/>
          <a:sy n="107" d="100"/>
        </p:scale>
        <p:origin x="-9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B0F19-521D-4C79-B71B-9828CD83E92E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E0C63-524D-4B67-8059-11BEEEE8A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626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6A0F0-20D0-414A-95D6-4C28C88F3316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F4436-49C6-4621-8434-19FF978E0B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17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S6 Common Room</a:t>
            </a:r>
            <a:r>
              <a:rPr lang="en-GB" baseline="0" dirty="0" smtClean="0"/>
              <a:t> – only to be used at breaks and lunchtimes</a:t>
            </a:r>
          </a:p>
          <a:p>
            <a:r>
              <a:rPr lang="en-GB" baseline="0" dirty="0" smtClean="0"/>
              <a:t>Senior school </a:t>
            </a:r>
            <a:r>
              <a:rPr lang="en-GB" baseline="0" dirty="0" err="1" smtClean="0"/>
              <a:t>Agrrement</a:t>
            </a:r>
            <a:r>
              <a:rPr lang="en-GB" baseline="0" dirty="0" smtClean="0"/>
              <a:t> to be issued and returned to Guidance Teacher</a:t>
            </a:r>
          </a:p>
          <a:p>
            <a:r>
              <a:rPr lang="en-GB" baseline="0" dirty="0" smtClean="0"/>
              <a:t>UCAS and FEE starting now – Heriot-Watt event/SDS Events</a:t>
            </a:r>
          </a:p>
          <a:p>
            <a:r>
              <a:rPr lang="en-GB" baseline="0" dirty="0" smtClean="0"/>
              <a:t>Out of school</a:t>
            </a:r>
          </a:p>
          <a:p>
            <a:r>
              <a:rPr lang="en-GB" baseline="0" dirty="0" smtClean="0"/>
              <a:t>No study class as such arrangements still being decided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F4436-49C6-4621-8434-19FF978E0B8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5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ESMT Attainment</a:t>
            </a:r>
            <a:r>
              <a:rPr lang="en-GB" baseline="0" dirty="0" smtClean="0"/>
              <a:t> meetings</a:t>
            </a:r>
          </a:p>
          <a:p>
            <a:r>
              <a:rPr lang="en-GB" baseline="0" dirty="0" smtClean="0"/>
              <a:t>Guidance Interviews</a:t>
            </a:r>
          </a:p>
          <a:p>
            <a:r>
              <a:rPr lang="en-GB" baseline="0" dirty="0" smtClean="0"/>
              <a:t>SEEMIS referrals</a:t>
            </a:r>
          </a:p>
          <a:p>
            <a:r>
              <a:rPr lang="en-GB" baseline="0" dirty="0" smtClean="0"/>
              <a:t>Mentoring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F4436-49C6-4621-8434-19FF978E0B8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4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Remits to be collected</a:t>
            </a:r>
          </a:p>
          <a:p>
            <a:r>
              <a:rPr lang="en-GB" dirty="0" smtClean="0"/>
              <a:t>SMT involved in selection process</a:t>
            </a:r>
            <a:r>
              <a:rPr lang="en-GB" baseline="0" dirty="0" smtClean="0"/>
              <a:t> – Earn the badge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F4436-49C6-4621-8434-19FF978E0B8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Timelines</a:t>
            </a:r>
            <a:r>
              <a:rPr lang="en-GB" baseline="0" dirty="0" smtClean="0"/>
              <a:t> and rotas agreed in advance</a:t>
            </a:r>
          </a:p>
          <a:p>
            <a:r>
              <a:rPr lang="en-GB" baseline="0" dirty="0" smtClean="0"/>
              <a:t>Regular meetings with myself</a:t>
            </a:r>
            <a:r>
              <a:rPr lang="en-GB" baseline="0" dirty="0"/>
              <a:t> </a:t>
            </a:r>
            <a:r>
              <a:rPr lang="en-GB" baseline="0" dirty="0" smtClean="0"/>
              <a:t>and S6 teaching mentors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F4436-49C6-4621-8434-19FF978E0B8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351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HWB Committee</a:t>
            </a:r>
          </a:p>
          <a:p>
            <a:r>
              <a:rPr lang="en-GB" dirty="0" smtClean="0"/>
              <a:t>U14 Football Winners</a:t>
            </a:r>
          </a:p>
          <a:p>
            <a:r>
              <a:rPr lang="en-GB" dirty="0" smtClean="0"/>
              <a:t>Not</a:t>
            </a:r>
            <a:r>
              <a:rPr lang="en-GB" baseline="0" dirty="0" smtClean="0"/>
              <a:t> in a study class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F4436-49C6-4621-8434-19FF978E0B8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704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F4436-49C6-4621-8434-19FF978E0B8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1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4699F2-706E-49A7-AF3C-408C03E68359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5775EE8-98A2-4E5E-8AEB-C929B19C2CE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Image result for hard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29000"/>
            <a:ext cx="4635649" cy="239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036712"/>
          </a:xfrm>
        </p:spPr>
        <p:txBody>
          <a:bodyPr/>
          <a:lstStyle/>
          <a:p>
            <a:r>
              <a:rPr lang="en-GB" dirty="0" smtClean="0"/>
              <a:t>Welcome back S5/6</a:t>
            </a:r>
            <a:endParaRPr lang="en-GB" dirty="0"/>
          </a:p>
        </p:txBody>
      </p:sp>
      <p:sp>
        <p:nvSpPr>
          <p:cNvPr id="4" name="AutoShape 2" descr="Image result for hard 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hard wor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hard wor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Image result for hard wor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7" y="1772816"/>
            <a:ext cx="7524824" cy="43533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Courses at college on Tuesday and Thursday afternoons (Column C)   </a:t>
            </a:r>
          </a:p>
          <a:p>
            <a:pPr marL="0" indent="0">
              <a:buNone/>
            </a:pPr>
            <a:r>
              <a:rPr lang="en-GB" b="1" dirty="0" smtClean="0"/>
              <a:t>STARTS NEXT WEEK</a:t>
            </a:r>
          </a:p>
          <a:p>
            <a:r>
              <a:rPr lang="en-GB" dirty="0" smtClean="0"/>
              <a:t>BUS provided, leaves just after 1 pm</a:t>
            </a:r>
          </a:p>
          <a:p>
            <a:r>
              <a:rPr lang="en-GB" dirty="0" smtClean="0"/>
              <a:t>Get out of period 5 class at 12:45</a:t>
            </a:r>
          </a:p>
          <a:p>
            <a:r>
              <a:rPr lang="en-GB" dirty="0" smtClean="0"/>
              <a:t>Get lunch – allowed into dining hall early </a:t>
            </a:r>
          </a:p>
          <a:p>
            <a:r>
              <a:rPr lang="en-GB" dirty="0" smtClean="0"/>
              <a:t>Sign-out on the list at the office</a:t>
            </a:r>
          </a:p>
          <a:p>
            <a:r>
              <a:rPr lang="en-GB" dirty="0" smtClean="0"/>
              <a:t>Get on the bus</a:t>
            </a:r>
          </a:p>
          <a:p>
            <a:r>
              <a:rPr lang="en-GB" dirty="0" smtClean="0"/>
              <a:t>Bus leaves college at 4:30pm to bring you back to school  (DO NOT get off on the main street – breaks terms of contract)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See Mrs Rowland if you have applied but not heard back from college yet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See Mrs Rowland if you are on Year 2 of a FA course – out of school all day Tuesdays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College/Travel</a:t>
            </a:r>
            <a:endParaRPr lang="en-GB" dirty="0"/>
          </a:p>
        </p:txBody>
      </p:sp>
      <p:pic>
        <p:nvPicPr>
          <p:cNvPr id="2050" name="Picture 2" descr="C:\Users\fiona.rowland\AppData\Local\Microsoft\Windows\Temporary Internet Files\Content.IE5\0NAUPERZ\498865,1313653199,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0192" y="2132856"/>
            <a:ext cx="1944216" cy="165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6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18768"/>
            <a:ext cx="7359926" cy="4855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Courses at other schools on Tuesday and Thursday afternoons (Column C)   </a:t>
            </a:r>
          </a:p>
          <a:p>
            <a:r>
              <a:rPr lang="en-GB" dirty="0" smtClean="0"/>
              <a:t>TAXIS provided, times will vary depending on your destination</a:t>
            </a:r>
          </a:p>
          <a:p>
            <a:r>
              <a:rPr lang="en-GB" dirty="0" smtClean="0"/>
              <a:t>Linlithgow Academy for AH Spanish and H French</a:t>
            </a:r>
          </a:p>
          <a:p>
            <a:r>
              <a:rPr lang="en-GB" dirty="0" err="1" smtClean="0"/>
              <a:t>Inveralmond</a:t>
            </a:r>
            <a:r>
              <a:rPr lang="en-GB" dirty="0" smtClean="0"/>
              <a:t> Community High School for AH Geography</a:t>
            </a:r>
          </a:p>
          <a:p>
            <a:r>
              <a:rPr lang="en-GB" dirty="0" smtClean="0"/>
              <a:t>Some pupils will come into our classes (AH Chemistry) – make them welcome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College/Travel</a:t>
            </a:r>
            <a:endParaRPr lang="en-GB" dirty="0"/>
          </a:p>
        </p:txBody>
      </p:sp>
      <p:pic>
        <p:nvPicPr>
          <p:cNvPr id="1026" name="Picture 2" descr="C:\Users\fiona.rowland\AppData\Local\Microsoft\Windows\Temporary Internet Files\Content.IE5\UKR61DWG\smil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440160" cy="135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2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18769"/>
            <a:ext cx="8352928" cy="4806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Courses taught by a teacher in another</a:t>
            </a:r>
          </a:p>
          <a:p>
            <a:pPr marL="0" indent="0">
              <a:buNone/>
            </a:pPr>
            <a:r>
              <a:rPr lang="en-GB" b="1" dirty="0" smtClean="0"/>
              <a:t>School (or possibly here but in a </a:t>
            </a:r>
          </a:p>
          <a:p>
            <a:pPr marL="0" indent="0">
              <a:buNone/>
            </a:pPr>
            <a:r>
              <a:rPr lang="en-GB" b="1" dirty="0" smtClean="0"/>
              <a:t>different column)</a:t>
            </a:r>
          </a:p>
          <a:p>
            <a:r>
              <a:rPr lang="en-GB" dirty="0" smtClean="0"/>
              <a:t>Study in your own time</a:t>
            </a:r>
          </a:p>
          <a:p>
            <a:r>
              <a:rPr lang="en-GB" dirty="0" smtClean="0"/>
              <a:t>Application process is all online</a:t>
            </a:r>
          </a:p>
          <a:p>
            <a:r>
              <a:rPr lang="en-GB" dirty="0" smtClean="0"/>
              <a:t>Thursday 7</a:t>
            </a:r>
            <a:r>
              <a:rPr lang="en-GB" baseline="30000" dirty="0" smtClean="0"/>
              <a:t>th</a:t>
            </a:r>
            <a:r>
              <a:rPr lang="en-GB" dirty="0" smtClean="0"/>
              <a:t> June – Whole Day at West Calder High School </a:t>
            </a:r>
          </a:p>
          <a:p>
            <a:r>
              <a:rPr lang="en-GB" dirty="0" smtClean="0"/>
              <a:t>Bus provided for this and other engagement days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rgbClr val="FF0000"/>
                </a:solidFill>
              </a:rPr>
              <a:t>See Mrs Rowland about any aspect of your timetable and travel arrangements</a:t>
            </a:r>
          </a:p>
          <a:p>
            <a:pPr marL="0" indent="0">
              <a:buNone/>
            </a:pPr>
            <a:endParaRPr lang="en-GB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Campus</a:t>
            </a:r>
            <a:endParaRPr lang="en-GB" dirty="0"/>
          </a:p>
        </p:txBody>
      </p:sp>
      <p:pic>
        <p:nvPicPr>
          <p:cNvPr id="3074" name="Picture 2" descr="C:\Users\fiona.rowland\AppData\Local\Microsoft\Windows\Temporary Internet Files\Content.IE5\TI6WP03M\enseñanzaonline_javiertour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30956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Captain</a:t>
            </a:r>
          </a:p>
          <a:p>
            <a:r>
              <a:rPr lang="en-GB" dirty="0" smtClean="0"/>
              <a:t>Vice Captain</a:t>
            </a:r>
          </a:p>
          <a:p>
            <a:r>
              <a:rPr lang="en-GB" dirty="0" smtClean="0"/>
              <a:t>House Captains</a:t>
            </a:r>
          </a:p>
          <a:p>
            <a:r>
              <a:rPr lang="en-GB" dirty="0" smtClean="0"/>
              <a:t>Prefects</a:t>
            </a:r>
          </a:p>
          <a:p>
            <a:endParaRPr lang="en-GB" dirty="0" smtClean="0"/>
          </a:p>
          <a:p>
            <a:r>
              <a:rPr lang="en-GB" dirty="0" smtClean="0"/>
              <a:t>Applications to be returned - Thursday 7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r>
              <a:rPr lang="en-GB" dirty="0" smtClean="0"/>
              <a:t>Presentations to Year Group – Monday 11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r>
              <a:rPr lang="en-GB" dirty="0" smtClean="0"/>
              <a:t>If unable to fulfil obligations and commitments your badge will be removed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Applications for Captains and Prefects</a:t>
            </a:r>
            <a:br>
              <a:rPr lang="en-GB" dirty="0" smtClean="0"/>
            </a:br>
            <a:r>
              <a:rPr lang="en-GB" sz="2700" dirty="0" err="1" smtClean="0"/>
              <a:t>Almondell</a:t>
            </a:r>
            <a:r>
              <a:rPr lang="en-GB" sz="2700" dirty="0" smtClean="0"/>
              <a:t>     Buchan      </a:t>
            </a:r>
            <a:r>
              <a:rPr lang="en-GB" sz="2700" dirty="0" err="1" smtClean="0"/>
              <a:t>Cardross</a:t>
            </a:r>
            <a:r>
              <a:rPr lang="en-GB" sz="2700" dirty="0" smtClean="0"/>
              <a:t>        </a:t>
            </a:r>
            <a:r>
              <a:rPr lang="en-GB" sz="2700" dirty="0" err="1" smtClean="0"/>
              <a:t>Strathbrock</a:t>
            </a:r>
            <a:r>
              <a:rPr lang="en-GB" sz="2700" dirty="0" smtClean="0"/>
              <a:t>    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350064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Lunchtime/Library/Corridor presence</a:t>
            </a:r>
          </a:p>
          <a:p>
            <a:r>
              <a:rPr lang="en-GB" dirty="0" smtClean="0"/>
              <a:t>Leading Inter house challenges</a:t>
            </a:r>
          </a:p>
          <a:p>
            <a:r>
              <a:rPr lang="en-GB" dirty="0" smtClean="0"/>
              <a:t>Supporting Parents’ Evenings</a:t>
            </a:r>
          </a:p>
          <a:p>
            <a:r>
              <a:rPr lang="en-GB" dirty="0" smtClean="0"/>
              <a:t>Representing the school as appropriate</a:t>
            </a:r>
          </a:p>
          <a:p>
            <a:r>
              <a:rPr lang="en-GB" dirty="0" smtClean="0"/>
              <a:t>Linked to a department</a:t>
            </a:r>
          </a:p>
          <a:p>
            <a:r>
              <a:rPr lang="en-GB" dirty="0" smtClean="0"/>
              <a:t>Leading Committees</a:t>
            </a:r>
          </a:p>
          <a:p>
            <a:r>
              <a:rPr lang="en-GB" dirty="0" smtClean="0"/>
              <a:t>Link to </a:t>
            </a:r>
            <a:r>
              <a:rPr lang="en-GB" dirty="0" err="1" smtClean="0"/>
              <a:t>HoH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Roles and Responsibilities include: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en-GB" sz="2800" dirty="0"/>
              <a:t>Opportunities for all include involvement in the many committees that will need to be set up to organise events such as; The Prom, Last Day Event, The Fashion Show, Year Book, Hoodies, Productions, Publicity and Charities to name but a few.  There will also be buddying responsibilities and supporting the many events organised throughout the session.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 for All S6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The Record of Achievement folder can be added to throughout the session and remember to log any volunteering hours towards a SALTIRE Award  (Held in Guidance).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Recording Achievements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05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Higher Education Students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Anyone considering going to university should attend the ‘Putting the U in University’ Day at Heriot Watt on Wednesday 6</a:t>
            </a:r>
            <a:r>
              <a:rPr lang="en-GB" baseline="30000" dirty="0" smtClean="0"/>
              <a:t>th</a:t>
            </a:r>
            <a:r>
              <a:rPr lang="en-GB" dirty="0" smtClean="0"/>
              <a:t> June.  EE2 forms will be issued in PSE today and tomorrow and must be returned by Monday 4th June along with £3 bus contribution.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9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481725"/>
          </a:xfrm>
        </p:spPr>
        <p:txBody>
          <a:bodyPr/>
          <a:lstStyle/>
          <a:p>
            <a:r>
              <a:rPr lang="en-GB" dirty="0" smtClean="0"/>
              <a:t>Quality teaching and learning</a:t>
            </a:r>
          </a:p>
          <a:p>
            <a:r>
              <a:rPr lang="en-GB" dirty="0" smtClean="0"/>
              <a:t>Support for future pathways</a:t>
            </a:r>
            <a:endParaRPr lang="en-GB" dirty="0"/>
          </a:p>
          <a:p>
            <a:r>
              <a:rPr lang="en-GB" dirty="0" smtClean="0"/>
              <a:t>A dedicated team of staff who have volunteered to work with S6 on all the extra curricular activities</a:t>
            </a:r>
          </a:p>
          <a:p>
            <a:r>
              <a:rPr lang="en-GB" dirty="0" smtClean="0"/>
              <a:t> An extremely busy but fulfilling S6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can expect…….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483768" y="5661248"/>
            <a:ext cx="6070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Let’s work together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6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Build on previous attainment and achievement and strive for success in all areas</a:t>
            </a:r>
          </a:p>
          <a:p>
            <a:r>
              <a:rPr lang="en-GB" dirty="0" smtClean="0"/>
              <a:t>Time Keeping and Attendance (EMA)</a:t>
            </a:r>
          </a:p>
          <a:p>
            <a:r>
              <a:rPr lang="en-GB" dirty="0" smtClean="0"/>
              <a:t>Clear communication </a:t>
            </a:r>
          </a:p>
          <a:p>
            <a:r>
              <a:rPr lang="en-GB" dirty="0" smtClean="0"/>
              <a:t>Commitment</a:t>
            </a:r>
          </a:p>
          <a:p>
            <a:r>
              <a:rPr lang="en-GB" dirty="0" smtClean="0"/>
              <a:t>Good time </a:t>
            </a:r>
            <a:r>
              <a:rPr lang="en-GB" dirty="0" smtClean="0"/>
              <a:t>management</a:t>
            </a:r>
            <a:endParaRPr lang="en-GB" dirty="0" smtClean="0"/>
          </a:p>
          <a:p>
            <a:r>
              <a:rPr lang="en-GB" dirty="0" smtClean="0"/>
              <a:t>Organised</a:t>
            </a:r>
          </a:p>
          <a:p>
            <a:r>
              <a:rPr lang="en-GB" dirty="0" smtClean="0"/>
              <a:t>Whole school engagement</a:t>
            </a:r>
          </a:p>
          <a:p>
            <a:r>
              <a:rPr lang="en-GB" dirty="0" smtClean="0"/>
              <a:t>Role models/School Dress Code</a:t>
            </a:r>
          </a:p>
          <a:p>
            <a:r>
              <a:rPr lang="en-GB" dirty="0" smtClean="0"/>
              <a:t>UCAS/FEE positive destinations</a:t>
            </a:r>
          </a:p>
          <a:p>
            <a:r>
              <a:rPr lang="en-GB" dirty="0" smtClean="0"/>
              <a:t>Senior School Agreement</a:t>
            </a:r>
          </a:p>
          <a:p>
            <a:r>
              <a:rPr lang="en-GB" dirty="0" smtClean="0"/>
              <a:t>If there are </a:t>
            </a:r>
            <a:r>
              <a:rPr lang="en-GB" b="1" dirty="0" smtClean="0"/>
              <a:t>ANY</a:t>
            </a:r>
            <a:r>
              <a:rPr lang="en-GB" dirty="0" smtClean="0"/>
              <a:t> concerns, raise these </a:t>
            </a:r>
            <a:r>
              <a:rPr lang="en-GB" b="1" dirty="0" smtClean="0"/>
              <a:t>early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S5/6 Responsibilities &amp; Senior School Agreement</a:t>
            </a:r>
            <a:endParaRPr lang="en-GB" dirty="0"/>
          </a:p>
        </p:txBody>
      </p:sp>
      <p:pic>
        <p:nvPicPr>
          <p:cNvPr id="4098" name="Picture 2" descr="Image result for respons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84984"/>
            <a:ext cx="17145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7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44211"/>
            <a:ext cx="7408333" cy="3140974"/>
          </a:xfrm>
        </p:spPr>
        <p:txBody>
          <a:bodyPr/>
          <a:lstStyle/>
          <a:p>
            <a:r>
              <a:rPr lang="en-GB" dirty="0" smtClean="0"/>
              <a:t>There will be regular attainment meetings to monitor progress.</a:t>
            </a:r>
          </a:p>
          <a:p>
            <a:pPr marL="0" indent="0" algn="ctr">
              <a:buNone/>
            </a:pPr>
            <a:r>
              <a:rPr lang="en-GB" b="1" dirty="0" smtClean="0"/>
              <a:t>START AS YOU MEAN TO GO ON</a:t>
            </a:r>
          </a:p>
          <a:p>
            <a:pPr marL="0" indent="0" algn="ctr">
              <a:buNone/>
            </a:pPr>
            <a:r>
              <a:rPr lang="en-GB" dirty="0" smtClean="0"/>
              <a:t>Early contact will be made with home if you are not working to achieve your potential.</a:t>
            </a:r>
          </a:p>
          <a:p>
            <a:pPr marL="0" indent="0">
              <a:buNone/>
            </a:pPr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 and Tracking</a:t>
            </a:r>
            <a:endParaRPr lang="en-GB" dirty="0"/>
          </a:p>
        </p:txBody>
      </p:sp>
      <p:sp>
        <p:nvSpPr>
          <p:cNvPr id="4" name="AutoShape 2" descr="Image result for progr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progre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 descr="Image result for progr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312" y="4005064"/>
            <a:ext cx="3422847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0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Mondays </a:t>
            </a:r>
            <a:r>
              <a:rPr lang="en-GB" dirty="0"/>
              <a:t>- Art Room 2 (Mrs Brown’s room)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Tuesdays - Art Room 3 (Mrs Goodyear’s room)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Wednesdays – Art Room 4 (Mrs Lawson’s room)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Thursdays – B17 Modern Languages (Mrs McLeod’s room)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Friday – Art Room 4 (Mrs Lawson’s room)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Rooms</a:t>
            </a:r>
            <a:endParaRPr lang="en-GB" dirty="0"/>
          </a:p>
        </p:txBody>
      </p:sp>
      <p:pic>
        <p:nvPicPr>
          <p:cNvPr id="6146" name="Picture 2" descr="Image result for stu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157192"/>
            <a:ext cx="3028950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7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GB" dirty="0"/>
              <a:t>During study periods, you are expected to work in silence, and take responsibility for your own learning. </a:t>
            </a:r>
            <a:endParaRPr lang="en-GB" dirty="0" smtClean="0"/>
          </a:p>
          <a:p>
            <a:pPr marL="0" indent="0">
              <a:buFontTx/>
              <a:buNone/>
              <a:defRPr/>
            </a:pPr>
            <a:endParaRPr lang="en-GB" sz="1900" dirty="0"/>
          </a:p>
          <a:p>
            <a:pPr marL="0" indent="0">
              <a:buFontTx/>
              <a:buNone/>
              <a:defRPr/>
            </a:pPr>
            <a:r>
              <a:rPr lang="en-GB" sz="1900" dirty="0" smtClean="0"/>
              <a:t>* </a:t>
            </a:r>
            <a:r>
              <a:rPr lang="en-GB" sz="1900" dirty="0"/>
              <a:t>re-read and highlight or rewrite the notes from recent lessons</a:t>
            </a:r>
          </a:p>
          <a:p>
            <a:pPr marL="0" indent="0">
              <a:buFontTx/>
              <a:buNone/>
              <a:defRPr/>
            </a:pPr>
            <a:r>
              <a:rPr lang="en-GB" sz="1900" dirty="0"/>
              <a:t>* create </a:t>
            </a:r>
            <a:r>
              <a:rPr lang="en-GB" sz="1900" dirty="0" err="1"/>
              <a:t>mindmaps</a:t>
            </a:r>
            <a:r>
              <a:rPr lang="en-GB" sz="1900" dirty="0"/>
              <a:t> and </a:t>
            </a:r>
            <a:r>
              <a:rPr lang="en-GB" sz="1900" dirty="0" err="1"/>
              <a:t>quizlets</a:t>
            </a:r>
            <a:r>
              <a:rPr lang="en-GB" sz="1900" dirty="0"/>
              <a:t> </a:t>
            </a:r>
            <a:r>
              <a:rPr lang="en-GB" sz="1900" dirty="0" err="1"/>
              <a:t>etc</a:t>
            </a:r>
            <a:r>
              <a:rPr lang="en-GB" sz="1900" dirty="0"/>
              <a:t> based on recent lessons</a:t>
            </a:r>
          </a:p>
          <a:p>
            <a:pPr marL="0" indent="0">
              <a:buFontTx/>
              <a:buNone/>
              <a:defRPr/>
            </a:pPr>
            <a:r>
              <a:rPr lang="en-GB" sz="1900" dirty="0"/>
              <a:t>* read ‘around’ the new topic</a:t>
            </a:r>
          </a:p>
          <a:p>
            <a:pPr marL="0" indent="0">
              <a:buFontTx/>
              <a:buNone/>
              <a:defRPr/>
            </a:pPr>
            <a:r>
              <a:rPr lang="en-GB" sz="1900" dirty="0"/>
              <a:t>* come up with questions to ask in your next lesson</a:t>
            </a:r>
          </a:p>
          <a:p>
            <a:pPr>
              <a:buFont typeface="Arial" charset="0"/>
              <a:buChar char="•"/>
              <a:defRPr/>
            </a:pPr>
            <a:r>
              <a:rPr lang="en-GB" sz="1900" dirty="0" smtClean="0"/>
              <a:t>log </a:t>
            </a:r>
            <a:r>
              <a:rPr lang="en-GB" sz="1900" dirty="0"/>
              <a:t>on to Scholar website or other practice </a:t>
            </a:r>
            <a:r>
              <a:rPr lang="en-GB" sz="1900" dirty="0" smtClean="0"/>
              <a:t>websites</a:t>
            </a:r>
          </a:p>
          <a:p>
            <a:pPr>
              <a:buFont typeface="Arial" charset="0"/>
              <a:buChar char="•"/>
              <a:defRPr/>
            </a:pPr>
            <a:r>
              <a:rPr lang="en-GB" sz="1900" dirty="0" smtClean="0"/>
              <a:t>check </a:t>
            </a:r>
            <a:r>
              <a:rPr lang="en-GB" sz="1900" dirty="0"/>
              <a:t>you are up to date on Show My Homework, etc</a:t>
            </a:r>
            <a:r>
              <a:rPr lang="en-GB" sz="1900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endParaRPr lang="en-GB" sz="1900" dirty="0"/>
          </a:p>
          <a:p>
            <a:pPr marL="0" indent="0">
              <a:buFontTx/>
              <a:buNone/>
              <a:defRPr/>
            </a:pPr>
            <a:r>
              <a:rPr lang="en-GB" dirty="0"/>
              <a:t>If your imagination fails you and you don’t know what to do, sit and read a book, as this improves your vocabulary and your imagination.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NB if you wish to access library or other resources, you can ONLY do this </a:t>
            </a:r>
            <a:r>
              <a:rPr lang="en-GB" dirty="0" smtClean="0"/>
              <a:t>after being </a:t>
            </a:r>
            <a:r>
              <a:rPr lang="en-GB" dirty="0"/>
              <a:t>registered </a:t>
            </a:r>
            <a:r>
              <a:rPr lang="en-GB" dirty="0" smtClean="0"/>
              <a:t>with and seeking </a:t>
            </a:r>
            <a:r>
              <a:rPr lang="en-GB" dirty="0"/>
              <a:t>permission from your study </a:t>
            </a:r>
            <a:r>
              <a:rPr lang="en-GB" dirty="0" smtClean="0"/>
              <a:t>supervisor, who will liaise with the appropriate member of staff to confirm.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Periods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3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9604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Mondays P5/6/7 during Enterprise and Employability – work towards SCQF 6 Personal Development, SCQF 6 Leadership, SCQF Level 5 Enterprise and Employability, Volunteering.</a:t>
            </a:r>
            <a:endParaRPr lang="en-GB" dirty="0"/>
          </a:p>
          <a:p>
            <a:r>
              <a:rPr lang="en-GB" dirty="0" smtClean="0"/>
              <a:t>These various projects can also contribute towards SALTIRE awards which are valued in applications for future pathways.</a:t>
            </a:r>
          </a:p>
          <a:p>
            <a:r>
              <a:rPr lang="en-GB" dirty="0" smtClean="0"/>
              <a:t>S5/6 Leadership opportunities to consider – further information on Monday afternoon </a:t>
            </a:r>
            <a:r>
              <a:rPr lang="en-GB" dirty="0" err="1" smtClean="0"/>
              <a:t>eg</a:t>
            </a:r>
            <a:r>
              <a:rPr lang="en-GB" dirty="0" smtClean="0"/>
              <a:t> Ambassadors for Sleep Scotland, Autism, HWB, LGBT, RRSA, Smoke Prevention.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Qualifications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3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Fiona Bunton the Careers Adviser will be in Tuesdays and Thursdays please go to Guidance to complete an </a:t>
            </a:r>
            <a:r>
              <a:rPr lang="en-GB" dirty="0" smtClean="0"/>
              <a:t>appointment </a:t>
            </a:r>
            <a:r>
              <a:rPr lang="en-GB" dirty="0" smtClean="0"/>
              <a:t>card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Careers Appointments</a:t>
            </a:r>
            <a:endParaRPr lang="en-GB" dirty="0"/>
          </a:p>
        </p:txBody>
      </p:sp>
      <p:pic>
        <p:nvPicPr>
          <p:cNvPr id="1026" name="Picture 2" descr="http://st-cecilias.co.uk/wp-content/uploads/2015/11/care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149080"/>
            <a:ext cx="3816424" cy="228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99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should be 2 reps from each PSE class and I will liaise with Ms McGregor to have the elections done during PSE.</a:t>
            </a:r>
          </a:p>
          <a:p>
            <a:r>
              <a:rPr lang="en-GB" dirty="0" smtClean="0"/>
              <a:t>This is your opportunity to have your voices heard!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Pupil Council</a:t>
            </a:r>
            <a:endParaRPr lang="en-GB" dirty="0"/>
          </a:p>
        </p:txBody>
      </p:sp>
      <p:pic>
        <p:nvPicPr>
          <p:cNvPr id="2050" name="Picture 2" descr="Image result for pupil counc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09120"/>
            <a:ext cx="39604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3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Fitting </a:t>
            </a:r>
            <a:r>
              <a:rPr lang="en-GB" dirty="0"/>
              <a:t>for all students S5/6 who do not have a blazer </a:t>
            </a:r>
            <a:r>
              <a:rPr lang="en-GB" dirty="0" smtClean="0"/>
              <a:t>will take place on Wednesday 13</a:t>
            </a:r>
            <a:r>
              <a:rPr lang="en-GB" baseline="30000" dirty="0" smtClean="0"/>
              <a:t>th</a:t>
            </a:r>
            <a:r>
              <a:rPr lang="en-GB" dirty="0" smtClean="0"/>
              <a:t> June.  Own </a:t>
            </a:r>
            <a:r>
              <a:rPr lang="en-GB" dirty="0"/>
              <a:t>blazers to be braided must be brought in on that day with payment of £12.50</a:t>
            </a:r>
          </a:p>
          <a:p>
            <a:pPr lvl="0"/>
            <a:r>
              <a:rPr lang="en-GB" dirty="0"/>
              <a:t>All must be ordered online</a:t>
            </a:r>
          </a:p>
          <a:p>
            <a:pPr lvl="0"/>
            <a:r>
              <a:rPr lang="en-GB" dirty="0"/>
              <a:t>Any concerns regarding cost/payment see me after Assembly</a:t>
            </a:r>
          </a:p>
          <a:p>
            <a:pPr lvl="0"/>
            <a:r>
              <a:rPr lang="en-GB" dirty="0"/>
              <a:t>Order before </a:t>
            </a:r>
            <a:r>
              <a:rPr lang="en-GB" dirty="0" smtClean="0"/>
              <a:t>28th </a:t>
            </a:r>
            <a:r>
              <a:rPr lang="en-GB" dirty="0"/>
              <a:t>June and they will be delivered free to school and available for collection on </a:t>
            </a:r>
            <a:r>
              <a:rPr lang="en-GB" dirty="0" smtClean="0"/>
              <a:t>Monday 20th August </a:t>
            </a:r>
            <a:r>
              <a:rPr lang="en-GB" dirty="0"/>
              <a:t>between 10.00am and </a:t>
            </a:r>
            <a:r>
              <a:rPr lang="en-GB" dirty="0" smtClean="0"/>
              <a:t>12.00pm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Blazers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12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455</TotalTime>
  <Words>1088</Words>
  <Application>Microsoft Office PowerPoint</Application>
  <PresentationFormat>On-screen Show (4:3)</PresentationFormat>
  <Paragraphs>127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Welcome back S5/6</vt:lpstr>
      <vt:lpstr>S5/6 Responsibilities &amp; Senior School Agreement</vt:lpstr>
      <vt:lpstr>Monitoring and Tracking</vt:lpstr>
      <vt:lpstr>Study Rooms</vt:lpstr>
      <vt:lpstr>Study Periods</vt:lpstr>
      <vt:lpstr>Additional Qualifications</vt:lpstr>
      <vt:lpstr>Careers Appointments</vt:lpstr>
      <vt:lpstr>Pupil Council</vt:lpstr>
      <vt:lpstr>Blazers</vt:lpstr>
      <vt:lpstr>College/Travel</vt:lpstr>
      <vt:lpstr>College/Travel</vt:lpstr>
      <vt:lpstr>Virtual Campus</vt:lpstr>
      <vt:lpstr>Applications for Captains and Prefects Almondell     Buchan      Cardross        Strathbrock    </vt:lpstr>
      <vt:lpstr>Roles and Responsibilities include:</vt:lpstr>
      <vt:lpstr>Opportunities for All S6</vt:lpstr>
      <vt:lpstr>Recording Achievements</vt:lpstr>
      <vt:lpstr>Higher Education Students</vt:lpstr>
      <vt:lpstr>What you can expect…….</vt:lpstr>
    </vt:vector>
  </TitlesOfParts>
  <Company>West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 S6</dc:title>
  <dc:creator>Evelyn Russell</dc:creator>
  <cp:lastModifiedBy>Evelyn Russell</cp:lastModifiedBy>
  <cp:revision>58</cp:revision>
  <cp:lastPrinted>2015-05-29T09:05:15Z</cp:lastPrinted>
  <dcterms:created xsi:type="dcterms:W3CDTF">2014-05-30T08:13:33Z</dcterms:created>
  <dcterms:modified xsi:type="dcterms:W3CDTF">2018-05-30T19:45:12Z</dcterms:modified>
</cp:coreProperties>
</file>